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56" r:id="rId2"/>
    <p:sldId id="257" r:id="rId3"/>
    <p:sldId id="275" r:id="rId4"/>
    <p:sldId id="278" r:id="rId5"/>
    <p:sldId id="276" r:id="rId6"/>
    <p:sldId id="277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97" autoAdjust="0"/>
    <p:restoredTop sz="94660"/>
  </p:normalViewPr>
  <p:slideViewPr>
    <p:cSldViewPr>
      <p:cViewPr varScale="1">
        <p:scale>
          <a:sx n="73" d="100"/>
          <a:sy n="73" d="100"/>
        </p:scale>
        <p:origin x="-19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729E6-96BB-40BA-8E5A-C19B05BF2B91}" type="datetimeFigureOut">
              <a:rPr lang="en-IN" smtClean="0"/>
              <a:t>22/09/15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16082-9971-41C8-B14A-16170D23D2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797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16082-9971-41C8-B14A-16170D23D20E}" type="slidenum">
              <a:rPr lang="en-IN" smtClean="0"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FA1DED8-CA5C-4F84-B998-1C99093D7EB8}" type="datetimeFigureOut">
              <a:rPr lang="en-US" smtClean="0"/>
              <a:pPr/>
              <a:t>22/09/15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32969CE-2D10-42C3-A5BB-4949E969D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Impacts of climate change on FOREST Ecosystems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22</a:t>
            </a:r>
            <a:r>
              <a:rPr lang="en-US" baseline="30000" dirty="0" smtClean="0"/>
              <a:t>nd</a:t>
            </a:r>
            <a:r>
              <a:rPr lang="en-US" dirty="0" smtClean="0"/>
              <a:t> September 2015</a:t>
            </a:r>
          </a:p>
          <a:p>
            <a:pPr algn="ctr"/>
            <a:r>
              <a:rPr lang="en-US" dirty="0" smtClean="0"/>
              <a:t>New Delhi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85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914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en-US" sz="3600" b="1" dirty="0" smtClean="0"/>
              <a:t>Climate change on Forests of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524000"/>
            <a:ext cx="42672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The Himalayan forest eco-system are the most vulnerable to climate change</a:t>
            </a:r>
          </a:p>
          <a:p>
            <a:pPr algn="just">
              <a:lnSpc>
                <a:spcPct val="80000"/>
              </a:lnSpc>
            </a:pPr>
            <a:endParaRPr lang="en-US" altLang="en-US" sz="2400" dirty="0" smtClean="0"/>
          </a:p>
          <a:p>
            <a:pPr algn="just">
              <a:lnSpc>
                <a:spcPct val="80000"/>
              </a:lnSpc>
            </a:pPr>
            <a:r>
              <a:rPr lang="en-US" altLang="en-US" sz="2400" dirty="0" smtClean="0"/>
              <a:t>The coastal and Western Ghats regions (esp. the northern part of Western Ghats are more vulnerable) and others are moderately vulnerable to climate change</a:t>
            </a:r>
          </a:p>
          <a:p>
            <a:pPr algn="just">
              <a:lnSpc>
                <a:spcPct val="80000"/>
              </a:lnSpc>
            </a:pPr>
            <a:endParaRPr lang="en-US" altLang="en-US" sz="2400" dirty="0" smtClean="0"/>
          </a:p>
          <a:p>
            <a:pPr algn="just">
              <a:lnSpc>
                <a:spcPct val="80000"/>
              </a:lnSpc>
            </a:pPr>
            <a:r>
              <a:rPr lang="en-US" altLang="en-US" sz="2400" dirty="0" smtClean="0"/>
              <a:t>The north-east region is minimally projected to be impacted by climate change (as there are predictions of increase in rainfall)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323753"/>
            <a:ext cx="4495800" cy="53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0541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on forests and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than 50% of India’s forests will experience shift in </a:t>
            </a:r>
            <a:r>
              <a:rPr lang="en-US" dirty="0" err="1" smtClean="0"/>
              <a:t>forst</a:t>
            </a:r>
            <a:r>
              <a:rPr lang="en-US" dirty="0" smtClean="0"/>
              <a:t> types</a:t>
            </a:r>
          </a:p>
          <a:p>
            <a:pPr lvl="1"/>
            <a:r>
              <a:rPr lang="en-US" dirty="0" smtClean="0"/>
              <a:t>adversely impact associated biodiversity and livelihoods based on forest products</a:t>
            </a:r>
          </a:p>
          <a:p>
            <a:pPr lvl="1"/>
            <a:r>
              <a:rPr lang="en-US" dirty="0" smtClean="0"/>
              <a:t>40-70% of the forest grids likely to experience change resulting in forest die back and loss of diversity which can be irreversible.</a:t>
            </a:r>
          </a:p>
          <a:p>
            <a:pPr lvl="1"/>
            <a:r>
              <a:rPr lang="en-US" dirty="0" smtClean="0"/>
              <a:t>Increased occurrences of fire, pest/diseases and invasive species</a:t>
            </a:r>
          </a:p>
          <a:p>
            <a:pPr lvl="1"/>
            <a:r>
              <a:rPr lang="en-US" dirty="0" smtClean="0"/>
              <a:t>Changes in species assemblage/forest type and NPP</a:t>
            </a:r>
          </a:p>
          <a:p>
            <a:r>
              <a:rPr lang="en-US" dirty="0" smtClean="0"/>
              <a:t>Forest dependent livelihoods may get severely affected, enhancing vulnerability of local communities.</a:t>
            </a:r>
          </a:p>
        </p:txBody>
      </p:sp>
    </p:spTree>
    <p:extLst>
      <p:ext uri="{BB962C8B-B14F-4D97-AF65-F5344CB8AC3E}">
        <p14:creationId xmlns:p14="http://schemas.microsoft.com/office/powerpoint/2010/main" val="1937404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Key principles to address impacts of CC on forests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Intricate linkages of forests with Food, Water, Energy and Livelihood security of local communities</a:t>
            </a:r>
          </a:p>
          <a:p>
            <a:pPr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Alongside afforestation</a:t>
            </a:r>
            <a:r>
              <a:rPr lang="en-US" altLang="en-US" dirty="0"/>
              <a:t>, equal emphasis on restoring natural  ecosystems like grassland and pastures, mangroves and other critical ecosystems ; as  well as forests in  urban/</a:t>
            </a:r>
            <a:r>
              <a:rPr lang="en-US" altLang="en-US" dirty="0" err="1"/>
              <a:t>peri</a:t>
            </a:r>
            <a:r>
              <a:rPr lang="en-US" altLang="en-US" dirty="0"/>
              <a:t>-urban landscapes</a:t>
            </a:r>
            <a:r>
              <a:rPr lang="en-US" altLang="en-US" dirty="0" smtClean="0"/>
              <a:t>.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Contribute </a:t>
            </a:r>
            <a:r>
              <a:rPr lang="en-US" altLang="en-US" dirty="0"/>
              <a:t>in protection/enhancement of forests having relatively less dense forest cover. </a:t>
            </a:r>
            <a:endParaRPr lang="en-US" altLang="en-US" dirty="0" smtClean="0"/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Restoration </a:t>
            </a:r>
            <a:r>
              <a:rPr lang="en-US" altLang="en-US" dirty="0"/>
              <a:t>of native bio-diverse species mix. </a:t>
            </a:r>
          </a:p>
          <a:p>
            <a:pPr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Local </a:t>
            </a:r>
            <a:r>
              <a:rPr lang="en-US" altLang="en-US" dirty="0"/>
              <a:t>communities to play a key role in prioritizing range of ecosystem goods and </a:t>
            </a:r>
            <a:r>
              <a:rPr lang="en-US" altLang="en-US" dirty="0" smtClean="0"/>
              <a:t>services</a:t>
            </a:r>
            <a:r>
              <a:rPr lang="en-US" altLang="en-US" dirty="0"/>
              <a:t>.</a:t>
            </a:r>
          </a:p>
          <a:p>
            <a:pPr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Empowerment </a:t>
            </a:r>
            <a:r>
              <a:rPr lang="en-US" altLang="en-US" dirty="0"/>
              <a:t>of communities  and strengthening of decentralized local governance of forests.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49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Adaptation practices to address climate change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dirty="0" smtClean="0"/>
              <a:t>Need to enhance </a:t>
            </a:r>
            <a:r>
              <a:rPr lang="en-US" altLang="en-US" dirty="0"/>
              <a:t>ecosystem services like carbon sequestration and storage (in forests and other ecosystems</a:t>
            </a:r>
            <a:r>
              <a:rPr lang="en-US" altLang="en-US" dirty="0" smtClean="0"/>
              <a:t>)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endParaRPr lang="en-US" altLang="en-US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dirty="0" smtClean="0"/>
              <a:t>Enhance biodiversity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endParaRPr lang="en-US" altLang="en-US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dirty="0" smtClean="0"/>
              <a:t>Enhances </a:t>
            </a:r>
            <a:r>
              <a:rPr lang="en-US" altLang="en-US" dirty="0"/>
              <a:t>provisioning services like supply of fuel, fodder, small timber, and </a:t>
            </a:r>
            <a:r>
              <a:rPr lang="en-US" altLang="en-US" dirty="0" smtClean="0"/>
              <a:t>NTFPs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endParaRPr lang="en-US" altLang="en-US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dirty="0" smtClean="0"/>
              <a:t>Help </a:t>
            </a:r>
            <a:r>
              <a:rPr lang="en-US" altLang="en-US" dirty="0"/>
              <a:t>adaptation of forest </a:t>
            </a:r>
            <a:r>
              <a:rPr lang="en-US" altLang="en-US" dirty="0" smtClean="0"/>
              <a:t>dependent </a:t>
            </a:r>
            <a:r>
              <a:rPr lang="en-US" altLang="en-US" dirty="0"/>
              <a:t>local communities in the face of climatic </a:t>
            </a:r>
            <a:r>
              <a:rPr lang="en-US" altLang="en-US" dirty="0" smtClean="0"/>
              <a:t>variability</a:t>
            </a:r>
          </a:p>
        </p:txBody>
      </p:sp>
    </p:spTree>
    <p:extLst>
      <p:ext uri="{BB962C8B-B14F-4D97-AF65-F5344CB8AC3E}">
        <p14:creationId xmlns:p14="http://schemas.microsoft.com/office/powerpoint/2010/main" val="788028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Win-Win Adaptation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Expand Protected </a:t>
            </a:r>
            <a:r>
              <a:rPr lang="en-US" dirty="0" smtClean="0"/>
              <a:t>Areas</a:t>
            </a:r>
            <a:endParaRPr lang="en-US" dirty="0"/>
          </a:p>
          <a:p>
            <a:pPr lvl="0"/>
            <a:r>
              <a:rPr lang="en-US" dirty="0"/>
              <a:t>Promote forest </a:t>
            </a:r>
            <a:r>
              <a:rPr lang="en-US" dirty="0" smtClean="0"/>
              <a:t>conservation, assisted </a:t>
            </a:r>
            <a:r>
              <a:rPr lang="en-US" dirty="0"/>
              <a:t>natural </a:t>
            </a:r>
            <a:r>
              <a:rPr lang="en-US" dirty="0" smtClean="0"/>
              <a:t>regeneration and mixed </a:t>
            </a:r>
            <a:r>
              <a:rPr lang="en-US" dirty="0"/>
              <a:t>species forestry</a:t>
            </a:r>
          </a:p>
          <a:p>
            <a:pPr lvl="0"/>
            <a:r>
              <a:rPr lang="en-US" dirty="0"/>
              <a:t>Promote species mix adapted to different temperature tolerance regimes</a:t>
            </a:r>
          </a:p>
          <a:p>
            <a:pPr lvl="0"/>
            <a:r>
              <a:rPr lang="en-US" dirty="0"/>
              <a:t>Develop and implement fire protection and management practices</a:t>
            </a:r>
          </a:p>
          <a:p>
            <a:pPr lvl="0"/>
            <a:r>
              <a:rPr lang="en-US" dirty="0"/>
              <a:t>Promote in situ and ex situ conservation of genetic diversity</a:t>
            </a:r>
          </a:p>
          <a:p>
            <a:pPr lvl="0"/>
            <a:r>
              <a:rPr lang="en-US" dirty="0"/>
              <a:t>Develop temperature, drought and pest resistance in commercial tree species</a:t>
            </a:r>
          </a:p>
          <a:p>
            <a:pPr lvl="0"/>
            <a:r>
              <a:rPr lang="en-US" dirty="0"/>
              <a:t>Develop and adopt sustainable forest management practices</a:t>
            </a:r>
          </a:p>
          <a:p>
            <a:pPr lvl="0"/>
            <a:r>
              <a:rPr lang="en-US" dirty="0"/>
              <a:t>Conserve forests and reduce forest fragmentation to enable species migration</a:t>
            </a:r>
          </a:p>
          <a:p>
            <a:pPr lvl="0"/>
            <a:r>
              <a:rPr lang="en-US" dirty="0"/>
              <a:t>Adoption of energy efficient fuelwood cooking devices to reduce pressure on forests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03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286000"/>
            <a:ext cx="7772400" cy="2200275"/>
          </a:xfrm>
        </p:spPr>
        <p:txBody>
          <a:bodyPr/>
          <a:lstStyle/>
          <a:p>
            <a:pPr algn="ctr"/>
            <a:r>
              <a:rPr lang="en-IN" dirty="0" smtClean="0"/>
              <a:t>Thank you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119</TotalTime>
  <Words>421</Words>
  <Application>Microsoft Macintosh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Impacts of climate change on FOREST Ecosystems</vt:lpstr>
      <vt:lpstr>Climate change on Forests of India</vt:lpstr>
      <vt:lpstr>Impacts on forests and communities</vt:lpstr>
      <vt:lpstr>Key principles to address impacts of CC on forests</vt:lpstr>
      <vt:lpstr>Adaptation practices to address climate change</vt:lpstr>
      <vt:lpstr>Win-Win Adaptation practices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Impacts of climate change on Ecosystems</dc:title>
  <dc:creator>Sudha P</dc:creator>
  <cp:lastModifiedBy>SRINIIVAS KRISHNASWAMY</cp:lastModifiedBy>
  <cp:revision>12</cp:revision>
  <dcterms:created xsi:type="dcterms:W3CDTF">2015-09-21T16:59:02Z</dcterms:created>
  <dcterms:modified xsi:type="dcterms:W3CDTF">2015-09-22T05:51:00Z</dcterms:modified>
</cp:coreProperties>
</file>