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78" name="Shape 17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17" name="Shape 2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35" name="Shape 23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41" name="Shape 24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Shape 246"/>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47" name="Shape 24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52" name="Shape 2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Shape 257"/>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58" name="Shape 2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64" name="Shape 2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70" name="Shape 2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275" name="Shape 2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175" y="685800"/>
            <a:ext cx="60963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p:spTree>
      <p:nvGrpSpPr>
        <p:cNvPr id="8" name="Shape 8"/>
        <p:cNvGrpSpPr/>
        <p:nvPr/>
      </p:nvGrpSpPr>
      <p:grpSpPr>
        <a:xfrm>
          <a:off x="0" y="0"/>
          <a:ext cx="0" cy="0"/>
          <a:chOff x="0" y="0"/>
          <a:chExt cx="0" cy="0"/>
        </a:xfrm>
      </p:grpSpPr>
      <p:sp>
        <p:nvSpPr>
          <p:cNvPr id="9" name="Shape 9"/>
          <p:cNvSpPr/>
          <p:nvPr/>
        </p:nvSpPr>
        <p:spPr>
          <a:xfrm>
            <a:off x="579000" y="1920450"/>
            <a:ext cx="54300" cy="1191900"/>
          </a:xfrm>
          <a:prstGeom prst="rect">
            <a:avLst/>
          </a:prstGeom>
          <a:solidFill>
            <a:srgbClr val="FFFFFF"/>
          </a:solidFill>
          <a:ln>
            <a:noFill/>
          </a:ln>
        </p:spPr>
        <p:txBody>
          <a:bodyPr anchorCtr="0" anchor="ctr" bIns="91425" lIns="91425" rIns="91425" wrap="square" tIns="91425">
            <a:noAutofit/>
          </a:bodyPr>
          <a:lstStyle/>
          <a:p>
            <a:pPr lvl="0" rtl="0">
              <a:spcBef>
                <a:spcPts val="0"/>
              </a:spcBef>
              <a:buNone/>
            </a:pPr>
            <a:r>
              <a:t/>
            </a:r>
            <a:endParaRPr>
              <a:solidFill>
                <a:srgbClr val="FFFFFF"/>
              </a:solidFill>
            </a:endParaRPr>
          </a:p>
        </p:txBody>
      </p:sp>
      <p:sp>
        <p:nvSpPr>
          <p:cNvPr id="10" name="Shape 10"/>
          <p:cNvSpPr txBox="1"/>
          <p:nvPr>
            <p:ph type="ctrTitle"/>
          </p:nvPr>
        </p:nvSpPr>
        <p:spPr>
          <a:xfrm>
            <a:off x="685800" y="1915625"/>
            <a:ext cx="5412300" cy="1159800"/>
          </a:xfrm>
          <a:prstGeom prst="rect">
            <a:avLst/>
          </a:prstGeom>
        </p:spPr>
        <p:txBody>
          <a:bodyPr anchorCtr="0" anchor="ctr" bIns="91425" lIns="91425" rIns="91425" wrap="square" tIns="91425"/>
          <a:lstStyle>
            <a:lvl1pPr lvl="0">
              <a:spcBef>
                <a:spcPts val="0"/>
              </a:spcBef>
              <a:buClr>
                <a:srgbClr val="FFFFFF"/>
              </a:buClr>
              <a:buSzPct val="100000"/>
              <a:defRPr sz="4800">
                <a:solidFill>
                  <a:srgbClr val="FFFFFF"/>
                </a:solidFill>
              </a:defRPr>
            </a:lvl1pPr>
            <a:lvl2pPr lvl="1">
              <a:spcBef>
                <a:spcPts val="0"/>
              </a:spcBef>
              <a:buClr>
                <a:srgbClr val="FFFFFF"/>
              </a:buClr>
              <a:buSzPct val="100000"/>
              <a:defRPr sz="4800">
                <a:solidFill>
                  <a:srgbClr val="FFFFFF"/>
                </a:solidFill>
              </a:defRPr>
            </a:lvl2pPr>
            <a:lvl3pPr lvl="2">
              <a:spcBef>
                <a:spcPts val="0"/>
              </a:spcBef>
              <a:buClr>
                <a:srgbClr val="FFFFFF"/>
              </a:buClr>
              <a:buSzPct val="100000"/>
              <a:defRPr sz="4800">
                <a:solidFill>
                  <a:srgbClr val="FFFFFF"/>
                </a:solidFill>
              </a:defRPr>
            </a:lvl3pPr>
            <a:lvl4pPr lvl="3">
              <a:spcBef>
                <a:spcPts val="0"/>
              </a:spcBef>
              <a:buClr>
                <a:srgbClr val="FFFFFF"/>
              </a:buClr>
              <a:buSzPct val="100000"/>
              <a:defRPr sz="4800">
                <a:solidFill>
                  <a:srgbClr val="FFFFFF"/>
                </a:solidFill>
              </a:defRPr>
            </a:lvl4pPr>
            <a:lvl5pPr lvl="4">
              <a:spcBef>
                <a:spcPts val="0"/>
              </a:spcBef>
              <a:buClr>
                <a:srgbClr val="FFFFFF"/>
              </a:buClr>
              <a:buSzPct val="100000"/>
              <a:defRPr sz="4800">
                <a:solidFill>
                  <a:srgbClr val="FFFFFF"/>
                </a:solidFill>
              </a:defRPr>
            </a:lvl5pPr>
            <a:lvl6pPr lvl="5">
              <a:spcBef>
                <a:spcPts val="0"/>
              </a:spcBef>
              <a:buClr>
                <a:srgbClr val="FFFFFF"/>
              </a:buClr>
              <a:buSzPct val="100000"/>
              <a:defRPr sz="4800">
                <a:solidFill>
                  <a:srgbClr val="FFFFFF"/>
                </a:solidFill>
              </a:defRPr>
            </a:lvl6pPr>
            <a:lvl7pPr lvl="6">
              <a:spcBef>
                <a:spcPts val="0"/>
              </a:spcBef>
              <a:buClr>
                <a:srgbClr val="FFFFFF"/>
              </a:buClr>
              <a:buSzPct val="100000"/>
              <a:defRPr sz="4800">
                <a:solidFill>
                  <a:srgbClr val="FFFFFF"/>
                </a:solidFill>
              </a:defRPr>
            </a:lvl7pPr>
            <a:lvl8pPr lvl="7">
              <a:spcBef>
                <a:spcPts val="0"/>
              </a:spcBef>
              <a:buClr>
                <a:srgbClr val="FFFFFF"/>
              </a:buClr>
              <a:buSzPct val="100000"/>
              <a:defRPr sz="4800">
                <a:solidFill>
                  <a:srgbClr val="FFFFFF"/>
                </a:solidFill>
              </a:defRPr>
            </a:lvl8pPr>
            <a:lvl9pPr lvl="8">
              <a:spcBef>
                <a:spcPts val="0"/>
              </a:spcBef>
              <a:buClr>
                <a:srgbClr val="FFFFFF"/>
              </a:buClr>
              <a:buSzPct val="100000"/>
              <a:defRPr sz="4800">
                <a:solidFill>
                  <a:srgbClr val="FFFFFF"/>
                </a:solidFill>
              </a:defRPr>
            </a:lvl9pPr>
          </a:lstStyle>
          <a:p/>
        </p:txBody>
      </p:sp>
      <p:pic>
        <p:nvPicPr>
          <p:cNvPr id="11" name="Shape 11"/>
          <p:cNvPicPr preferRelativeResize="0"/>
          <p:nvPr/>
        </p:nvPicPr>
        <p:blipFill rotWithShape="1">
          <a:blip r:embed="rId2">
            <a:alphaModFix/>
          </a:blip>
          <a:srcRect b="38552" l="0" r="-918" t="0"/>
          <a:stretch/>
        </p:blipFill>
        <p:spPr>
          <a:xfrm>
            <a:off x="-41375" y="-76200"/>
            <a:ext cx="9345399" cy="37935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only half">
    <p:spTree>
      <p:nvGrpSpPr>
        <p:cNvPr id="48" name="Shape 48"/>
        <p:cNvGrpSpPr/>
        <p:nvPr/>
      </p:nvGrpSpPr>
      <p:grpSpPr>
        <a:xfrm>
          <a:off x="0" y="0"/>
          <a:ext cx="0" cy="0"/>
          <a:chOff x="0" y="0"/>
          <a:chExt cx="0" cy="0"/>
        </a:xfrm>
      </p:grpSpPr>
      <p:sp>
        <p:nvSpPr>
          <p:cNvPr id="49" name="Shape 49"/>
          <p:cNvSpPr/>
          <p:nvPr/>
        </p:nvSpPr>
        <p:spPr>
          <a:xfrm>
            <a:off x="0" y="0"/>
            <a:ext cx="4578000" cy="5143500"/>
          </a:xfrm>
          <a:prstGeom prst="rect">
            <a:avLst/>
          </a:prstGeom>
          <a:solidFill>
            <a:srgbClr val="0B5394"/>
          </a:solidFill>
          <a:ln>
            <a:noFill/>
          </a:ln>
        </p:spPr>
        <p:txBody>
          <a:bodyPr anchorCtr="0" anchor="ctr" bIns="91425" lIns="91425" rIns="91425" wrap="square" tIns="91425">
            <a:noAutofit/>
          </a:bodyPr>
          <a:lstStyle/>
          <a:p>
            <a:pPr lvl="0">
              <a:spcBef>
                <a:spcPts val="0"/>
              </a:spcBef>
              <a:buNone/>
            </a:pPr>
            <a:r>
              <a:t/>
            </a:r>
            <a:endParaRPr/>
          </a:p>
        </p:txBody>
      </p:sp>
      <p:sp>
        <p:nvSpPr>
          <p:cNvPr id="50" name="Shape 50"/>
          <p:cNvSpPr txBox="1"/>
          <p:nvPr>
            <p:ph type="title"/>
          </p:nvPr>
        </p:nvSpPr>
        <p:spPr>
          <a:xfrm>
            <a:off x="844425" y="422500"/>
            <a:ext cx="3226800" cy="857400"/>
          </a:xfrm>
          <a:prstGeom prst="rect">
            <a:avLst/>
          </a:prstGeom>
        </p:spPr>
        <p:txBody>
          <a:bodyPr anchorCtr="0" anchor="t" bIns="91425" lIns="91425" rIns="91425" wrap="square" tIns="91425"/>
          <a:lstStyle>
            <a:lvl1pPr lvl="0" rtl="0">
              <a:spcBef>
                <a:spcPts val="0"/>
              </a:spcBef>
              <a:buClr>
                <a:srgbClr val="FFFFFF"/>
              </a:buClr>
              <a:defRPr>
                <a:solidFill>
                  <a:srgbClr val="FFFFFF"/>
                </a:solidFill>
              </a:defRPr>
            </a:lvl1pPr>
            <a:lvl2pPr lvl="1" rtl="0">
              <a:spcBef>
                <a:spcPts val="0"/>
              </a:spcBef>
              <a:buClr>
                <a:srgbClr val="FFFFFF"/>
              </a:buClr>
              <a:defRPr>
                <a:solidFill>
                  <a:srgbClr val="FFFFFF"/>
                </a:solidFill>
              </a:defRPr>
            </a:lvl2pPr>
            <a:lvl3pPr lvl="2" rtl="0">
              <a:spcBef>
                <a:spcPts val="0"/>
              </a:spcBef>
              <a:buClr>
                <a:srgbClr val="FFFFFF"/>
              </a:buClr>
              <a:defRPr>
                <a:solidFill>
                  <a:srgbClr val="FFFFFF"/>
                </a:solidFill>
              </a:defRPr>
            </a:lvl3pPr>
            <a:lvl4pPr lvl="3" rtl="0">
              <a:spcBef>
                <a:spcPts val="0"/>
              </a:spcBef>
              <a:buClr>
                <a:srgbClr val="FFFFFF"/>
              </a:buClr>
              <a:defRPr>
                <a:solidFill>
                  <a:srgbClr val="FFFFFF"/>
                </a:solidFill>
              </a:defRPr>
            </a:lvl4pPr>
            <a:lvl5pPr lvl="4" rtl="0">
              <a:spcBef>
                <a:spcPts val="0"/>
              </a:spcBef>
              <a:buClr>
                <a:srgbClr val="FFFFFF"/>
              </a:buClr>
              <a:defRPr>
                <a:solidFill>
                  <a:srgbClr val="FFFFFF"/>
                </a:solidFill>
              </a:defRPr>
            </a:lvl5pPr>
            <a:lvl6pPr lvl="5" rtl="0">
              <a:spcBef>
                <a:spcPts val="0"/>
              </a:spcBef>
              <a:buClr>
                <a:srgbClr val="FFFFFF"/>
              </a:buClr>
              <a:defRPr>
                <a:solidFill>
                  <a:srgbClr val="FFFFFF"/>
                </a:solidFill>
              </a:defRPr>
            </a:lvl6pPr>
            <a:lvl7pPr lvl="6" rtl="0">
              <a:spcBef>
                <a:spcPts val="0"/>
              </a:spcBef>
              <a:buClr>
                <a:srgbClr val="FFFFFF"/>
              </a:buClr>
              <a:defRPr>
                <a:solidFill>
                  <a:srgbClr val="FFFFFF"/>
                </a:solidFill>
              </a:defRPr>
            </a:lvl7pPr>
            <a:lvl8pPr lvl="7" rtl="0">
              <a:spcBef>
                <a:spcPts val="0"/>
              </a:spcBef>
              <a:buClr>
                <a:srgbClr val="FFFFFF"/>
              </a:buClr>
              <a:defRPr>
                <a:solidFill>
                  <a:srgbClr val="FFFFFF"/>
                </a:solidFill>
              </a:defRPr>
            </a:lvl8pPr>
            <a:lvl9pPr lvl="8" rtl="0">
              <a:spcBef>
                <a:spcPts val="0"/>
              </a:spcBef>
              <a:buClr>
                <a:srgbClr val="FFFFFF"/>
              </a:buClr>
              <a:defRPr>
                <a:solidFill>
                  <a:srgbClr val="FFFFFF"/>
                </a:solidFill>
              </a:defRPr>
            </a:lvl9pPr>
          </a:lstStyle>
          <a:p/>
        </p:txBody>
      </p:sp>
      <p:sp>
        <p:nvSpPr>
          <p:cNvPr id="51" name="Shape 51"/>
          <p:cNvSpPr/>
          <p:nvPr/>
        </p:nvSpPr>
        <p:spPr>
          <a:xfrm>
            <a:off x="579000" y="579000"/>
            <a:ext cx="54300" cy="675600"/>
          </a:xfrm>
          <a:prstGeom prst="rect">
            <a:avLst/>
          </a:prstGeom>
          <a:solidFill>
            <a:srgbClr val="FFFFFF"/>
          </a:solidFill>
          <a:ln>
            <a:noFill/>
          </a:ln>
        </p:spPr>
        <p:txBody>
          <a:bodyPr anchorCtr="0" anchor="ctr" bIns="91425" lIns="91425" rIns="91425" wrap="square" tIns="91425">
            <a:noAutofit/>
          </a:bodyPr>
          <a:lstStyle/>
          <a:p>
            <a:pPr lvl="0" rtl="0">
              <a:spcBef>
                <a:spcPts val="0"/>
              </a:spcBef>
              <a:buNone/>
            </a:pPr>
            <a:r>
              <a:t/>
            </a:r>
            <a:endParaRPr>
              <a:solidFill>
                <a:srgbClr val="FFFFFF"/>
              </a:solidFill>
            </a:endParaRPr>
          </a:p>
        </p:txBody>
      </p:sp>
      <p:sp>
        <p:nvSpPr>
          <p:cNvPr id="52" name="Shape 52"/>
          <p:cNvSpPr/>
          <p:nvPr/>
        </p:nvSpPr>
        <p:spPr>
          <a:xfrm>
            <a:off x="9089700" y="0"/>
            <a:ext cx="54300" cy="5143500"/>
          </a:xfrm>
          <a:prstGeom prst="rect">
            <a:avLst/>
          </a:prstGeom>
          <a:solidFill>
            <a:srgbClr val="FF004E"/>
          </a:solidFill>
          <a:ln>
            <a:noFill/>
          </a:ln>
        </p:spPr>
        <p:txBody>
          <a:bodyPr anchorCtr="0" anchor="ctr" bIns="91425" lIns="91425" rIns="91425" wrap="square" tIns="91425">
            <a:noAutofit/>
          </a:bodyPr>
          <a:lstStyle/>
          <a:p>
            <a:pPr lvl="0">
              <a:spcBef>
                <a:spcPts val="0"/>
              </a:spcBef>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Image background">
    <p:spTree>
      <p:nvGrpSpPr>
        <p:cNvPr id="53" name="Shape 53"/>
        <p:cNvGrpSpPr/>
        <p:nvPr/>
      </p:nvGrpSpPr>
      <p:grpSpPr>
        <a:xfrm>
          <a:off x="0" y="0"/>
          <a:ext cx="0" cy="0"/>
          <a:chOff x="0" y="0"/>
          <a:chExt cx="0" cy="0"/>
        </a:xfrm>
      </p:grpSpPr>
      <p:sp>
        <p:nvSpPr>
          <p:cNvPr id="54" name="Shape 54"/>
          <p:cNvSpPr/>
          <p:nvPr/>
        </p:nvSpPr>
        <p:spPr>
          <a:xfrm>
            <a:off x="0" y="0"/>
            <a:ext cx="2292000" cy="5143500"/>
          </a:xfrm>
          <a:prstGeom prst="rect">
            <a:avLst/>
          </a:prstGeom>
          <a:solidFill>
            <a:srgbClr val="0B5394"/>
          </a:solidFill>
          <a:ln>
            <a:noFill/>
          </a:ln>
        </p:spPr>
        <p:txBody>
          <a:bodyPr anchorCtr="0" anchor="ctr" bIns="91425" lIns="91425" rIns="91425" wrap="square" tIns="91425">
            <a:noAutofit/>
          </a:bodyPr>
          <a:lstStyle/>
          <a:p>
            <a:pPr lvl="0">
              <a:spcBef>
                <a:spcPts val="0"/>
              </a:spcBef>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55" name="Shape 55"/>
        <p:cNvGrpSpPr/>
        <p:nvPr/>
      </p:nvGrpSpPr>
      <p:grpSpPr>
        <a:xfrm>
          <a:off x="0" y="0"/>
          <a:ext cx="0" cy="0"/>
          <a:chOff x="0" y="0"/>
          <a:chExt cx="0" cy="0"/>
        </a:xfrm>
      </p:grpSpPr>
      <p:sp>
        <p:nvSpPr>
          <p:cNvPr id="56" name="Shape 56"/>
          <p:cNvSpPr txBox="1"/>
          <p:nvPr>
            <p:ph idx="1" type="body"/>
          </p:nvPr>
        </p:nvSpPr>
        <p:spPr>
          <a:xfrm>
            <a:off x="633300" y="4285675"/>
            <a:ext cx="8053500" cy="519600"/>
          </a:xfrm>
          <a:prstGeom prst="rect">
            <a:avLst/>
          </a:prstGeom>
        </p:spPr>
        <p:txBody>
          <a:bodyPr anchorCtr="0" anchor="t" bIns="91425" lIns="91425" rIns="91425" wrap="square" tIns="91425"/>
          <a:lstStyle>
            <a:lvl1pPr lvl="0">
              <a:spcBef>
                <a:spcPts val="360"/>
              </a:spcBef>
              <a:buSzPct val="100000"/>
              <a:buNone/>
              <a:defRPr sz="1400"/>
            </a:lvl1pPr>
          </a:lstStyle>
          <a:p/>
        </p:txBody>
      </p:sp>
      <p:sp>
        <p:nvSpPr>
          <p:cNvPr id="57" name="Shape 57"/>
          <p:cNvSpPr/>
          <p:nvPr/>
        </p:nvSpPr>
        <p:spPr>
          <a:xfrm>
            <a:off x="579000" y="4467900"/>
            <a:ext cx="54300" cy="675600"/>
          </a:xfrm>
          <a:prstGeom prst="rect">
            <a:avLst/>
          </a:prstGeom>
          <a:solidFill>
            <a:srgbClr val="0B5394"/>
          </a:solidFill>
          <a:ln>
            <a:noFill/>
          </a:ln>
        </p:spPr>
        <p:txBody>
          <a:bodyPr anchorCtr="0" anchor="ctr" bIns="91425" lIns="91425" rIns="91425" wrap="square" tIns="91425">
            <a:noAutofit/>
          </a:bodyPr>
          <a:lstStyle/>
          <a:p>
            <a:pPr lvl="0">
              <a:spcBef>
                <a:spcPts val="0"/>
              </a:spcBef>
              <a:buNone/>
            </a:pPr>
            <a:r>
              <a:t/>
            </a:r>
            <a:endParaRPr/>
          </a:p>
        </p:txBody>
      </p:sp>
      <p:sp>
        <p:nvSpPr>
          <p:cNvPr id="58" name="Shape 58"/>
          <p:cNvSpPr/>
          <p:nvPr/>
        </p:nvSpPr>
        <p:spPr>
          <a:xfrm>
            <a:off x="9089700" y="0"/>
            <a:ext cx="54300" cy="5143500"/>
          </a:xfrm>
          <a:prstGeom prst="rect">
            <a:avLst/>
          </a:prstGeom>
          <a:solidFill>
            <a:srgbClr val="FF004E"/>
          </a:solidFill>
          <a:ln>
            <a:noFill/>
          </a:ln>
        </p:spPr>
        <p:txBody>
          <a:bodyPr anchorCtr="0" anchor="ctr" bIns="91425" lIns="91425" rIns="91425" wrap="square" tIns="91425">
            <a:noAutofit/>
          </a:bodyPr>
          <a:lstStyle/>
          <a:p>
            <a:pPr lvl="0">
              <a:spcBef>
                <a:spcPts val="0"/>
              </a:spcBef>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9" name="Shape 59"/>
        <p:cNvGrpSpPr/>
        <p:nvPr/>
      </p:nvGrpSpPr>
      <p:grpSpPr>
        <a:xfrm>
          <a:off x="0" y="0"/>
          <a:ext cx="0" cy="0"/>
          <a:chOff x="0" y="0"/>
          <a:chExt cx="0" cy="0"/>
        </a:xfrm>
      </p:grpSpPr>
      <p:sp>
        <p:nvSpPr>
          <p:cNvPr id="60" name="Shape 60"/>
          <p:cNvSpPr/>
          <p:nvPr/>
        </p:nvSpPr>
        <p:spPr>
          <a:xfrm>
            <a:off x="9089700" y="0"/>
            <a:ext cx="54300" cy="5143500"/>
          </a:xfrm>
          <a:prstGeom prst="rect">
            <a:avLst/>
          </a:prstGeom>
          <a:solidFill>
            <a:srgbClr val="0B5394"/>
          </a:solidFill>
          <a:ln>
            <a:noFill/>
          </a:ln>
        </p:spPr>
        <p:txBody>
          <a:bodyPr anchorCtr="0" anchor="ctr" bIns="91425" lIns="91425" rIns="91425" wrap="square" tIns="91425">
            <a:noAutofit/>
          </a:bodyPr>
          <a:lstStyle/>
          <a:p>
            <a:pPr lvl="0">
              <a:spcBef>
                <a:spcPts val="0"/>
              </a:spcBef>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lank color">
    <p:spTree>
      <p:nvGrpSpPr>
        <p:cNvPr id="61" name="Shape 61"/>
        <p:cNvGrpSpPr/>
        <p:nvPr/>
      </p:nvGrpSpPr>
      <p:grpSpPr>
        <a:xfrm>
          <a:off x="0" y="0"/>
          <a:ext cx="0" cy="0"/>
          <a:chOff x="0" y="0"/>
          <a:chExt cx="0" cy="0"/>
        </a:xfrm>
      </p:grpSpPr>
      <p:sp>
        <p:nvSpPr>
          <p:cNvPr id="62" name="Shape 62"/>
          <p:cNvSpPr/>
          <p:nvPr/>
        </p:nvSpPr>
        <p:spPr>
          <a:xfrm>
            <a:off x="0" y="0"/>
            <a:ext cx="9144000" cy="2593500"/>
          </a:xfrm>
          <a:prstGeom prst="rect">
            <a:avLst/>
          </a:prstGeom>
          <a:solidFill>
            <a:srgbClr val="0B5394"/>
          </a:solidFill>
          <a:ln>
            <a:noFill/>
          </a:ln>
        </p:spPr>
        <p:txBody>
          <a:bodyPr anchorCtr="0" anchor="ctr" bIns="91425" lIns="91425" rIns="91425" wrap="square" tIns="91425">
            <a:noAutofit/>
          </a:bodyPr>
          <a:lstStyle/>
          <a:p>
            <a:pPr lvl="0">
              <a:spcBef>
                <a:spcPts val="0"/>
              </a:spcBef>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ubtitle">
    <p:spTree>
      <p:nvGrpSpPr>
        <p:cNvPr id="12" name="Shape 12"/>
        <p:cNvGrpSpPr/>
        <p:nvPr/>
      </p:nvGrpSpPr>
      <p:grpSpPr>
        <a:xfrm>
          <a:off x="0" y="0"/>
          <a:ext cx="0" cy="0"/>
          <a:chOff x="0" y="0"/>
          <a:chExt cx="0" cy="0"/>
        </a:xfrm>
      </p:grpSpPr>
      <p:sp>
        <p:nvSpPr>
          <p:cNvPr id="13" name="Shape 13"/>
          <p:cNvSpPr/>
          <p:nvPr/>
        </p:nvSpPr>
        <p:spPr>
          <a:xfrm>
            <a:off x="0" y="0"/>
            <a:ext cx="9144000" cy="3745800"/>
          </a:xfrm>
          <a:prstGeom prst="rect">
            <a:avLst/>
          </a:prstGeom>
          <a:solidFill>
            <a:srgbClr val="0B5394"/>
          </a:solidFill>
          <a:ln>
            <a:noFill/>
          </a:ln>
        </p:spPr>
        <p:txBody>
          <a:bodyPr anchorCtr="0" anchor="ctr" bIns="91425" lIns="91425" rIns="91425" wrap="square" tIns="91425">
            <a:noAutofit/>
          </a:bodyPr>
          <a:lstStyle/>
          <a:p>
            <a:pPr lvl="0">
              <a:spcBef>
                <a:spcPts val="0"/>
              </a:spcBef>
              <a:buNone/>
            </a:pPr>
            <a:r>
              <a:t/>
            </a:r>
            <a:endParaRPr/>
          </a:p>
        </p:txBody>
      </p:sp>
      <p:sp>
        <p:nvSpPr>
          <p:cNvPr id="14" name="Shape 14"/>
          <p:cNvSpPr/>
          <p:nvPr/>
        </p:nvSpPr>
        <p:spPr>
          <a:xfrm>
            <a:off x="579000" y="1722000"/>
            <a:ext cx="54300" cy="1363200"/>
          </a:xfrm>
          <a:prstGeom prst="rect">
            <a:avLst/>
          </a:prstGeom>
          <a:solidFill>
            <a:srgbClr val="FFFFFF"/>
          </a:solidFill>
          <a:ln>
            <a:noFill/>
          </a:ln>
        </p:spPr>
        <p:txBody>
          <a:bodyPr anchorCtr="0" anchor="ctr" bIns="91425" lIns="91425" rIns="91425" wrap="square" tIns="91425">
            <a:noAutofit/>
          </a:bodyPr>
          <a:lstStyle/>
          <a:p>
            <a:pPr lvl="0" rtl="0">
              <a:spcBef>
                <a:spcPts val="0"/>
              </a:spcBef>
              <a:buNone/>
            </a:pPr>
            <a:r>
              <a:t/>
            </a:r>
            <a:endParaRPr>
              <a:solidFill>
                <a:srgbClr val="FFFFFF"/>
              </a:solidFill>
            </a:endParaRPr>
          </a:p>
        </p:txBody>
      </p:sp>
      <p:sp>
        <p:nvSpPr>
          <p:cNvPr id="15" name="Shape 15"/>
          <p:cNvSpPr txBox="1"/>
          <p:nvPr>
            <p:ph type="ctrTitle"/>
          </p:nvPr>
        </p:nvSpPr>
        <p:spPr>
          <a:xfrm>
            <a:off x="826350" y="1519225"/>
            <a:ext cx="4638300" cy="1159800"/>
          </a:xfrm>
          <a:prstGeom prst="rect">
            <a:avLst/>
          </a:prstGeom>
        </p:spPr>
        <p:txBody>
          <a:bodyPr anchorCtr="0" anchor="t" bIns="91425" lIns="91425" rIns="91425" wrap="square" tIns="91425"/>
          <a:lstStyle>
            <a:lvl1pPr lvl="0" rtl="0">
              <a:spcBef>
                <a:spcPts val="0"/>
              </a:spcBef>
              <a:buClr>
                <a:srgbClr val="FFFFFF"/>
              </a:buClr>
              <a:buSzPct val="100000"/>
              <a:defRPr sz="3600">
                <a:solidFill>
                  <a:srgbClr val="FFFFFF"/>
                </a:solidFill>
              </a:defRPr>
            </a:lvl1pPr>
            <a:lvl2pPr lvl="1" rtl="0">
              <a:spcBef>
                <a:spcPts val="0"/>
              </a:spcBef>
              <a:buClr>
                <a:srgbClr val="FFFFFF"/>
              </a:buClr>
              <a:buSzPct val="100000"/>
              <a:defRPr sz="3600">
                <a:solidFill>
                  <a:srgbClr val="FFFFFF"/>
                </a:solidFill>
              </a:defRPr>
            </a:lvl2pPr>
            <a:lvl3pPr lvl="2" rtl="0">
              <a:spcBef>
                <a:spcPts val="0"/>
              </a:spcBef>
              <a:buClr>
                <a:srgbClr val="FFFFFF"/>
              </a:buClr>
              <a:buSzPct val="100000"/>
              <a:defRPr sz="3600">
                <a:solidFill>
                  <a:srgbClr val="FFFFFF"/>
                </a:solidFill>
              </a:defRPr>
            </a:lvl3pPr>
            <a:lvl4pPr lvl="3" rtl="0">
              <a:spcBef>
                <a:spcPts val="0"/>
              </a:spcBef>
              <a:buClr>
                <a:srgbClr val="FFFFFF"/>
              </a:buClr>
              <a:buSzPct val="100000"/>
              <a:defRPr sz="3600">
                <a:solidFill>
                  <a:srgbClr val="FFFFFF"/>
                </a:solidFill>
              </a:defRPr>
            </a:lvl4pPr>
            <a:lvl5pPr lvl="4" rtl="0">
              <a:spcBef>
                <a:spcPts val="0"/>
              </a:spcBef>
              <a:buClr>
                <a:srgbClr val="FFFFFF"/>
              </a:buClr>
              <a:buSzPct val="100000"/>
              <a:defRPr sz="3600">
                <a:solidFill>
                  <a:srgbClr val="FFFFFF"/>
                </a:solidFill>
              </a:defRPr>
            </a:lvl5pPr>
            <a:lvl6pPr lvl="5" rtl="0">
              <a:spcBef>
                <a:spcPts val="0"/>
              </a:spcBef>
              <a:buClr>
                <a:srgbClr val="FFFFFF"/>
              </a:buClr>
              <a:buSzPct val="100000"/>
              <a:defRPr sz="3600">
                <a:solidFill>
                  <a:srgbClr val="FFFFFF"/>
                </a:solidFill>
              </a:defRPr>
            </a:lvl6pPr>
            <a:lvl7pPr lvl="6" rtl="0">
              <a:spcBef>
                <a:spcPts val="0"/>
              </a:spcBef>
              <a:buClr>
                <a:srgbClr val="FFFFFF"/>
              </a:buClr>
              <a:buSzPct val="100000"/>
              <a:defRPr sz="3600">
                <a:solidFill>
                  <a:srgbClr val="FFFFFF"/>
                </a:solidFill>
              </a:defRPr>
            </a:lvl7pPr>
            <a:lvl8pPr lvl="7" rtl="0">
              <a:spcBef>
                <a:spcPts val="0"/>
              </a:spcBef>
              <a:buClr>
                <a:srgbClr val="FFFFFF"/>
              </a:buClr>
              <a:buSzPct val="100000"/>
              <a:defRPr sz="3600">
                <a:solidFill>
                  <a:srgbClr val="FFFFFF"/>
                </a:solidFill>
              </a:defRPr>
            </a:lvl8pPr>
            <a:lvl9pPr lvl="8" rtl="0">
              <a:spcBef>
                <a:spcPts val="0"/>
              </a:spcBef>
              <a:buClr>
                <a:srgbClr val="FFFFFF"/>
              </a:buClr>
              <a:buSzPct val="100000"/>
              <a:defRPr sz="3600">
                <a:solidFill>
                  <a:srgbClr val="FFFFFF"/>
                </a:solidFill>
              </a:defRPr>
            </a:lvl9pPr>
          </a:lstStyle>
          <a:p/>
        </p:txBody>
      </p:sp>
      <p:sp>
        <p:nvSpPr>
          <p:cNvPr id="16" name="Shape 16"/>
          <p:cNvSpPr txBox="1"/>
          <p:nvPr>
            <p:ph idx="1" type="subTitle"/>
          </p:nvPr>
        </p:nvSpPr>
        <p:spPr>
          <a:xfrm>
            <a:off x="826350" y="2763850"/>
            <a:ext cx="7632000" cy="784800"/>
          </a:xfrm>
          <a:prstGeom prst="rect">
            <a:avLst/>
          </a:prstGeom>
        </p:spPr>
        <p:txBody>
          <a:bodyPr anchorCtr="0" anchor="t" bIns="91425" lIns="91425" rIns="91425" wrap="square" tIns="91425"/>
          <a:lstStyle>
            <a:lvl1pPr lvl="0" rtl="0">
              <a:spcBef>
                <a:spcPts val="0"/>
              </a:spcBef>
              <a:buClr>
                <a:srgbClr val="000000"/>
              </a:buClr>
              <a:buNone/>
              <a:defRPr>
                <a:solidFill>
                  <a:srgbClr val="000000"/>
                </a:solidFill>
              </a:defRPr>
            </a:lvl1pPr>
            <a:lvl2pPr lvl="1" rtl="0">
              <a:spcBef>
                <a:spcPts val="0"/>
              </a:spcBef>
              <a:buClr>
                <a:srgbClr val="000000"/>
              </a:buClr>
              <a:buSzPct val="100000"/>
              <a:buNone/>
              <a:defRPr sz="3000">
                <a:solidFill>
                  <a:srgbClr val="000000"/>
                </a:solidFill>
              </a:defRPr>
            </a:lvl2pPr>
            <a:lvl3pPr lvl="2" rtl="0">
              <a:spcBef>
                <a:spcPts val="0"/>
              </a:spcBef>
              <a:buClr>
                <a:srgbClr val="000000"/>
              </a:buClr>
              <a:buSzPct val="100000"/>
              <a:buNone/>
              <a:defRPr sz="3000">
                <a:solidFill>
                  <a:srgbClr val="000000"/>
                </a:solidFill>
              </a:defRPr>
            </a:lvl3pPr>
            <a:lvl4pPr lvl="3" rtl="0">
              <a:spcBef>
                <a:spcPts val="0"/>
              </a:spcBef>
              <a:buClr>
                <a:srgbClr val="000000"/>
              </a:buClr>
              <a:buSzPct val="100000"/>
              <a:buNone/>
              <a:defRPr sz="3000">
                <a:solidFill>
                  <a:srgbClr val="000000"/>
                </a:solidFill>
              </a:defRPr>
            </a:lvl4pPr>
            <a:lvl5pPr lvl="4" rtl="0">
              <a:spcBef>
                <a:spcPts val="0"/>
              </a:spcBef>
              <a:buClr>
                <a:srgbClr val="000000"/>
              </a:buClr>
              <a:buSzPct val="100000"/>
              <a:buNone/>
              <a:defRPr sz="3000">
                <a:solidFill>
                  <a:srgbClr val="000000"/>
                </a:solidFill>
              </a:defRPr>
            </a:lvl5pPr>
            <a:lvl6pPr lvl="5" rtl="0">
              <a:spcBef>
                <a:spcPts val="0"/>
              </a:spcBef>
              <a:buClr>
                <a:srgbClr val="000000"/>
              </a:buClr>
              <a:buSzPct val="100000"/>
              <a:buNone/>
              <a:defRPr sz="3000">
                <a:solidFill>
                  <a:srgbClr val="000000"/>
                </a:solidFill>
              </a:defRPr>
            </a:lvl6pPr>
            <a:lvl7pPr lvl="6" rtl="0">
              <a:spcBef>
                <a:spcPts val="0"/>
              </a:spcBef>
              <a:buClr>
                <a:srgbClr val="000000"/>
              </a:buClr>
              <a:buSzPct val="100000"/>
              <a:buNone/>
              <a:defRPr sz="3000">
                <a:solidFill>
                  <a:srgbClr val="000000"/>
                </a:solidFill>
              </a:defRPr>
            </a:lvl7pPr>
            <a:lvl8pPr lvl="7" rtl="0">
              <a:spcBef>
                <a:spcPts val="0"/>
              </a:spcBef>
              <a:buClr>
                <a:srgbClr val="000000"/>
              </a:buClr>
              <a:buSzPct val="100000"/>
              <a:buNone/>
              <a:defRPr sz="3000">
                <a:solidFill>
                  <a:srgbClr val="000000"/>
                </a:solidFill>
              </a:defRPr>
            </a:lvl8pPr>
            <a:lvl9pPr lvl="8" rtl="0">
              <a:spcBef>
                <a:spcPts val="0"/>
              </a:spcBef>
              <a:buClr>
                <a:srgbClr val="000000"/>
              </a:buClr>
              <a:buSzPct val="100000"/>
              <a:buNone/>
              <a:defRPr sz="3000">
                <a:solidFill>
                  <a:srgbClr val="000000"/>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Quote">
    <p:spTree>
      <p:nvGrpSpPr>
        <p:cNvPr id="17" name="Shape 17"/>
        <p:cNvGrpSpPr/>
        <p:nvPr/>
      </p:nvGrpSpPr>
      <p:grpSpPr>
        <a:xfrm>
          <a:off x="0" y="0"/>
          <a:ext cx="0" cy="0"/>
          <a:chOff x="0" y="0"/>
          <a:chExt cx="0" cy="0"/>
        </a:xfrm>
      </p:grpSpPr>
      <p:sp>
        <p:nvSpPr>
          <p:cNvPr id="18" name="Shape 18"/>
          <p:cNvSpPr/>
          <p:nvPr/>
        </p:nvSpPr>
        <p:spPr>
          <a:xfrm>
            <a:off x="0" y="-9750"/>
            <a:ext cx="7726800" cy="5163000"/>
          </a:xfrm>
          <a:prstGeom prst="rect">
            <a:avLst/>
          </a:prstGeom>
          <a:solidFill>
            <a:srgbClr val="0B5394"/>
          </a:solidFill>
          <a:ln>
            <a:noFill/>
          </a:ln>
        </p:spPr>
        <p:txBody>
          <a:bodyPr anchorCtr="0" anchor="ctr" bIns="91425" lIns="91425" rIns="91425" wrap="square" tIns="91425">
            <a:noAutofit/>
          </a:bodyPr>
          <a:lstStyle/>
          <a:p>
            <a:pPr lvl="0">
              <a:spcBef>
                <a:spcPts val="0"/>
              </a:spcBef>
              <a:buNone/>
            </a:pPr>
            <a:r>
              <a:t/>
            </a:r>
            <a:endParaRPr/>
          </a:p>
        </p:txBody>
      </p:sp>
      <p:sp>
        <p:nvSpPr>
          <p:cNvPr id="19" name="Shape 19"/>
          <p:cNvSpPr txBox="1"/>
          <p:nvPr>
            <p:ph idx="1" type="body"/>
          </p:nvPr>
        </p:nvSpPr>
        <p:spPr>
          <a:xfrm>
            <a:off x="1261050" y="1058150"/>
            <a:ext cx="5404500" cy="2744400"/>
          </a:xfrm>
          <a:prstGeom prst="rect">
            <a:avLst/>
          </a:prstGeom>
        </p:spPr>
        <p:txBody>
          <a:bodyPr anchorCtr="0" anchor="t" bIns="91425" lIns="91425" rIns="91425" wrap="square" tIns="91425"/>
          <a:lstStyle>
            <a:lvl1pPr lvl="0" rtl="0">
              <a:spcBef>
                <a:spcPts val="0"/>
              </a:spcBef>
              <a:buClr>
                <a:srgbClr val="FFFFFF"/>
              </a:buClr>
              <a:buSzPct val="100000"/>
              <a:defRPr i="1" sz="3000">
                <a:solidFill>
                  <a:srgbClr val="FFFFFF"/>
                </a:solidFill>
              </a:defRPr>
            </a:lvl1pPr>
            <a:lvl2pPr lvl="1" rtl="0">
              <a:spcBef>
                <a:spcPts val="0"/>
              </a:spcBef>
              <a:buClr>
                <a:srgbClr val="FFFFFF"/>
              </a:buClr>
              <a:buSzPct val="100000"/>
              <a:defRPr i="1" sz="3000">
                <a:solidFill>
                  <a:srgbClr val="FFFFFF"/>
                </a:solidFill>
              </a:defRPr>
            </a:lvl2pPr>
            <a:lvl3pPr lvl="2" rtl="0">
              <a:spcBef>
                <a:spcPts val="0"/>
              </a:spcBef>
              <a:buClr>
                <a:srgbClr val="FFFFFF"/>
              </a:buClr>
              <a:buSzPct val="100000"/>
              <a:defRPr i="1" sz="3000">
                <a:solidFill>
                  <a:srgbClr val="FFFFFF"/>
                </a:solidFill>
              </a:defRPr>
            </a:lvl3pPr>
            <a:lvl4pPr lvl="3" rtl="0">
              <a:spcBef>
                <a:spcPts val="0"/>
              </a:spcBef>
              <a:buClr>
                <a:srgbClr val="FFFFFF"/>
              </a:buClr>
              <a:buSzPct val="100000"/>
              <a:defRPr i="1" sz="3000">
                <a:solidFill>
                  <a:srgbClr val="FFFFFF"/>
                </a:solidFill>
              </a:defRPr>
            </a:lvl4pPr>
            <a:lvl5pPr lvl="4" rtl="0">
              <a:spcBef>
                <a:spcPts val="0"/>
              </a:spcBef>
              <a:buClr>
                <a:srgbClr val="FFFFFF"/>
              </a:buClr>
              <a:buSzPct val="100000"/>
              <a:defRPr i="1" sz="3000">
                <a:solidFill>
                  <a:srgbClr val="FFFFFF"/>
                </a:solidFill>
              </a:defRPr>
            </a:lvl5pPr>
            <a:lvl6pPr lvl="5" rtl="0">
              <a:spcBef>
                <a:spcPts val="0"/>
              </a:spcBef>
              <a:buClr>
                <a:srgbClr val="FFFFFF"/>
              </a:buClr>
              <a:buSzPct val="100000"/>
              <a:defRPr i="1" sz="3000">
                <a:solidFill>
                  <a:srgbClr val="FFFFFF"/>
                </a:solidFill>
              </a:defRPr>
            </a:lvl6pPr>
            <a:lvl7pPr lvl="6" rtl="0">
              <a:spcBef>
                <a:spcPts val="0"/>
              </a:spcBef>
              <a:buClr>
                <a:srgbClr val="FFFFFF"/>
              </a:buClr>
              <a:buSzPct val="100000"/>
              <a:defRPr i="1" sz="3000">
                <a:solidFill>
                  <a:srgbClr val="FFFFFF"/>
                </a:solidFill>
              </a:defRPr>
            </a:lvl7pPr>
            <a:lvl8pPr lvl="7" rtl="0">
              <a:spcBef>
                <a:spcPts val="0"/>
              </a:spcBef>
              <a:buClr>
                <a:srgbClr val="FFFFFF"/>
              </a:buClr>
              <a:buSzPct val="100000"/>
              <a:defRPr i="1" sz="3000">
                <a:solidFill>
                  <a:srgbClr val="FFFFFF"/>
                </a:solidFill>
              </a:defRPr>
            </a:lvl8pPr>
            <a:lvl9pPr lvl="8">
              <a:spcBef>
                <a:spcPts val="0"/>
              </a:spcBef>
              <a:buClr>
                <a:srgbClr val="FFFFFF"/>
              </a:buClr>
              <a:buSzPct val="100000"/>
              <a:defRPr i="1" sz="3000">
                <a:solidFill>
                  <a:srgbClr val="FFFFFF"/>
                </a:solidFill>
              </a:defRPr>
            </a:lvl9pPr>
          </a:lstStyle>
          <a:p/>
        </p:txBody>
      </p:sp>
      <p:sp>
        <p:nvSpPr>
          <p:cNvPr id="20" name="Shape 20"/>
          <p:cNvSpPr txBox="1"/>
          <p:nvPr/>
        </p:nvSpPr>
        <p:spPr>
          <a:xfrm>
            <a:off x="439873" y="742344"/>
            <a:ext cx="1957200" cy="653700"/>
          </a:xfrm>
          <a:prstGeom prst="rect">
            <a:avLst/>
          </a:prstGeom>
          <a:noFill/>
          <a:ln>
            <a:noFill/>
          </a:ln>
        </p:spPr>
        <p:txBody>
          <a:bodyPr anchorCtr="0" anchor="t" bIns="91425" lIns="91425" rIns="91425" wrap="square" tIns="91425">
            <a:noAutofit/>
          </a:bodyPr>
          <a:lstStyle/>
          <a:p>
            <a:pPr lvl="0" rtl="0">
              <a:spcBef>
                <a:spcPts val="0"/>
              </a:spcBef>
              <a:buNone/>
            </a:pPr>
            <a:r>
              <a:rPr b="1" lang="en" sz="9600">
                <a:solidFill>
                  <a:srgbClr val="FFFFFF"/>
                </a:solidFill>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 1 column">
    <p:spTree>
      <p:nvGrpSpPr>
        <p:cNvPr id="21" name="Shape 21"/>
        <p:cNvGrpSpPr/>
        <p:nvPr/>
      </p:nvGrpSpPr>
      <p:grpSpPr>
        <a:xfrm>
          <a:off x="0" y="0"/>
          <a:ext cx="0" cy="0"/>
          <a:chOff x="0" y="0"/>
          <a:chExt cx="0" cy="0"/>
        </a:xfrm>
      </p:grpSpPr>
      <p:sp>
        <p:nvSpPr>
          <p:cNvPr id="22" name="Shape 22"/>
          <p:cNvSpPr txBox="1"/>
          <p:nvPr>
            <p:ph type="title"/>
          </p:nvPr>
        </p:nvSpPr>
        <p:spPr>
          <a:xfrm>
            <a:off x="844425" y="422500"/>
            <a:ext cx="3226800" cy="857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844425" y="1586325"/>
            <a:ext cx="5971500" cy="31485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p:nvPr/>
        </p:nvSpPr>
        <p:spPr>
          <a:xfrm>
            <a:off x="579000" y="579000"/>
            <a:ext cx="54300" cy="675600"/>
          </a:xfrm>
          <a:prstGeom prst="rect">
            <a:avLst/>
          </a:prstGeom>
          <a:solidFill>
            <a:srgbClr val="0B5394"/>
          </a:solidFill>
          <a:ln>
            <a:noFill/>
          </a:ln>
        </p:spPr>
        <p:txBody>
          <a:bodyPr anchorCtr="0" anchor="ctr" bIns="91425" lIns="91425" rIns="91425" wrap="square" tIns="91425">
            <a:noAutofit/>
          </a:bodyPr>
          <a:lstStyle/>
          <a:p>
            <a:pPr lvl="0">
              <a:spcBef>
                <a:spcPts val="0"/>
              </a:spcBef>
              <a:buNone/>
            </a:pPr>
            <a:r>
              <a:t/>
            </a:r>
            <a:endParaRPr/>
          </a:p>
        </p:txBody>
      </p:sp>
      <p:sp>
        <p:nvSpPr>
          <p:cNvPr id="25" name="Shape 25"/>
          <p:cNvSpPr/>
          <p:nvPr/>
        </p:nvSpPr>
        <p:spPr>
          <a:xfrm>
            <a:off x="9089700" y="0"/>
            <a:ext cx="54300" cy="5143500"/>
          </a:xfrm>
          <a:prstGeom prst="rect">
            <a:avLst/>
          </a:prstGeom>
          <a:solidFill>
            <a:srgbClr val="0B5394"/>
          </a:solidFill>
          <a:ln>
            <a:noFill/>
          </a:ln>
        </p:spPr>
        <p:txBody>
          <a:bodyPr anchorCtr="0" anchor="ctr" bIns="91425" lIns="91425" rIns="91425" wrap="square" tIns="91425">
            <a:noAutofit/>
          </a:bodyPr>
          <a:lstStyle/>
          <a:p>
            <a:pPr lvl="0">
              <a:spcBef>
                <a:spcPts val="0"/>
              </a:spcBef>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 2 columns">
    <p:spTree>
      <p:nvGrpSpPr>
        <p:cNvPr id="26" name="Shape 26"/>
        <p:cNvGrpSpPr/>
        <p:nvPr/>
      </p:nvGrpSpPr>
      <p:grpSpPr>
        <a:xfrm>
          <a:off x="0" y="0"/>
          <a:ext cx="0" cy="0"/>
          <a:chOff x="0" y="0"/>
          <a:chExt cx="0" cy="0"/>
        </a:xfrm>
      </p:grpSpPr>
      <p:sp>
        <p:nvSpPr>
          <p:cNvPr id="27" name="Shape 27"/>
          <p:cNvSpPr txBox="1"/>
          <p:nvPr>
            <p:ph type="title"/>
          </p:nvPr>
        </p:nvSpPr>
        <p:spPr>
          <a:xfrm>
            <a:off x="844425" y="422500"/>
            <a:ext cx="3226800" cy="857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844425" y="1584700"/>
            <a:ext cx="3267300" cy="32190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 name="Shape 29"/>
          <p:cNvSpPr txBox="1"/>
          <p:nvPr>
            <p:ph idx="2" type="body"/>
          </p:nvPr>
        </p:nvSpPr>
        <p:spPr>
          <a:xfrm>
            <a:off x="4308498" y="1584700"/>
            <a:ext cx="3267300" cy="32190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p:nvPr/>
        </p:nvSpPr>
        <p:spPr>
          <a:xfrm>
            <a:off x="579000" y="579000"/>
            <a:ext cx="54300" cy="675600"/>
          </a:xfrm>
          <a:prstGeom prst="rect">
            <a:avLst/>
          </a:prstGeom>
          <a:solidFill>
            <a:srgbClr val="0B5394"/>
          </a:solidFill>
          <a:ln>
            <a:noFill/>
          </a:ln>
        </p:spPr>
        <p:txBody>
          <a:bodyPr anchorCtr="0" anchor="ctr" bIns="91425" lIns="91425" rIns="91425" wrap="square" tIns="91425">
            <a:noAutofit/>
          </a:bodyPr>
          <a:lstStyle/>
          <a:p>
            <a:pPr lvl="0">
              <a:spcBef>
                <a:spcPts val="0"/>
              </a:spcBef>
              <a:buNone/>
            </a:pPr>
            <a:r>
              <a:t/>
            </a:r>
            <a:endParaRPr/>
          </a:p>
        </p:txBody>
      </p:sp>
      <p:sp>
        <p:nvSpPr>
          <p:cNvPr id="31" name="Shape 31"/>
          <p:cNvSpPr/>
          <p:nvPr/>
        </p:nvSpPr>
        <p:spPr>
          <a:xfrm>
            <a:off x="9089700" y="0"/>
            <a:ext cx="54300" cy="5143500"/>
          </a:xfrm>
          <a:prstGeom prst="rect">
            <a:avLst/>
          </a:prstGeom>
          <a:solidFill>
            <a:srgbClr val="0B5394"/>
          </a:solidFill>
          <a:ln>
            <a:noFill/>
          </a:ln>
        </p:spPr>
        <p:txBody>
          <a:bodyPr anchorCtr="0" anchor="ctr" bIns="91425" lIns="91425" rIns="91425" wrap="square" tIns="91425">
            <a:noAutofit/>
          </a:bodyPr>
          <a:lstStyle/>
          <a:p>
            <a:pPr lvl="0">
              <a:spcBef>
                <a:spcPts val="0"/>
              </a:spcBef>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 3 columns">
    <p:spTree>
      <p:nvGrpSpPr>
        <p:cNvPr id="32" name="Shape 32"/>
        <p:cNvGrpSpPr/>
        <p:nvPr/>
      </p:nvGrpSpPr>
      <p:grpSpPr>
        <a:xfrm>
          <a:off x="0" y="0"/>
          <a:ext cx="0" cy="0"/>
          <a:chOff x="0" y="0"/>
          <a:chExt cx="0" cy="0"/>
        </a:xfrm>
      </p:grpSpPr>
      <p:sp>
        <p:nvSpPr>
          <p:cNvPr id="33" name="Shape 33"/>
          <p:cNvSpPr txBox="1"/>
          <p:nvPr>
            <p:ph type="title"/>
          </p:nvPr>
        </p:nvSpPr>
        <p:spPr>
          <a:xfrm>
            <a:off x="844425" y="422500"/>
            <a:ext cx="3226800" cy="8574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4" name="Shape 34"/>
          <p:cNvSpPr txBox="1"/>
          <p:nvPr>
            <p:ph idx="1" type="body"/>
          </p:nvPr>
        </p:nvSpPr>
        <p:spPr>
          <a:xfrm>
            <a:off x="844425" y="1610450"/>
            <a:ext cx="2257200" cy="3315300"/>
          </a:xfrm>
          <a:prstGeom prst="rect">
            <a:avLst/>
          </a:prstGeom>
        </p:spPr>
        <p:txBody>
          <a:bodyPr anchorCtr="0" anchor="t" bIns="91425" lIns="91425" rIns="91425" wrap="square" tIns="91425"/>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p:txBody>
      </p:sp>
      <p:sp>
        <p:nvSpPr>
          <p:cNvPr id="35" name="Shape 35"/>
          <p:cNvSpPr txBox="1"/>
          <p:nvPr>
            <p:ph idx="2" type="body"/>
          </p:nvPr>
        </p:nvSpPr>
        <p:spPr>
          <a:xfrm>
            <a:off x="3217286" y="1610450"/>
            <a:ext cx="2257200" cy="3315300"/>
          </a:xfrm>
          <a:prstGeom prst="rect">
            <a:avLst/>
          </a:prstGeom>
        </p:spPr>
        <p:txBody>
          <a:bodyPr anchorCtr="0" anchor="t" bIns="91425" lIns="91425" rIns="91425" wrap="square" tIns="91425"/>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p:txBody>
      </p:sp>
      <p:sp>
        <p:nvSpPr>
          <p:cNvPr id="36" name="Shape 36"/>
          <p:cNvSpPr txBox="1"/>
          <p:nvPr>
            <p:ph idx="3" type="body"/>
          </p:nvPr>
        </p:nvSpPr>
        <p:spPr>
          <a:xfrm>
            <a:off x="5590146" y="1610450"/>
            <a:ext cx="2257200" cy="3315300"/>
          </a:xfrm>
          <a:prstGeom prst="rect">
            <a:avLst/>
          </a:prstGeom>
        </p:spPr>
        <p:txBody>
          <a:bodyPr anchorCtr="0" anchor="t" bIns="91425" lIns="91425" rIns="91425" wrap="square" tIns="91425"/>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p:txBody>
      </p:sp>
      <p:sp>
        <p:nvSpPr>
          <p:cNvPr id="37" name="Shape 37"/>
          <p:cNvSpPr/>
          <p:nvPr/>
        </p:nvSpPr>
        <p:spPr>
          <a:xfrm>
            <a:off x="579000" y="579000"/>
            <a:ext cx="54300" cy="675600"/>
          </a:xfrm>
          <a:prstGeom prst="rect">
            <a:avLst/>
          </a:prstGeom>
          <a:solidFill>
            <a:srgbClr val="FF004E"/>
          </a:solidFill>
          <a:ln>
            <a:noFill/>
          </a:ln>
        </p:spPr>
        <p:txBody>
          <a:bodyPr anchorCtr="0" anchor="ctr" bIns="91425" lIns="91425" rIns="91425" wrap="square" tIns="91425">
            <a:noAutofit/>
          </a:bodyPr>
          <a:lstStyle/>
          <a:p>
            <a:pPr lvl="0">
              <a:spcBef>
                <a:spcPts val="0"/>
              </a:spcBef>
              <a:buNone/>
            </a:pPr>
            <a:r>
              <a:t/>
            </a:r>
            <a:endParaRPr/>
          </a:p>
        </p:txBody>
      </p:sp>
      <p:sp>
        <p:nvSpPr>
          <p:cNvPr id="38" name="Shape 38"/>
          <p:cNvSpPr/>
          <p:nvPr/>
        </p:nvSpPr>
        <p:spPr>
          <a:xfrm>
            <a:off x="9089700" y="0"/>
            <a:ext cx="54300" cy="5143500"/>
          </a:xfrm>
          <a:prstGeom prst="rect">
            <a:avLst/>
          </a:prstGeom>
          <a:solidFill>
            <a:srgbClr val="FF004E"/>
          </a:solidFill>
          <a:ln>
            <a:noFill/>
          </a:ln>
        </p:spPr>
        <p:txBody>
          <a:bodyPr anchorCtr="0" anchor="ctr" bIns="91425" lIns="91425" rIns="91425" wrap="square" tIns="91425">
            <a:noAutofit/>
          </a:bodyPr>
          <a:lstStyle/>
          <a:p>
            <a:pPr lvl="0">
              <a:spcBef>
                <a:spcPts val="0"/>
              </a:spcBef>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9" name="Shape 39"/>
        <p:cNvGrpSpPr/>
        <p:nvPr/>
      </p:nvGrpSpPr>
      <p:grpSpPr>
        <a:xfrm>
          <a:off x="0" y="0"/>
          <a:ext cx="0" cy="0"/>
          <a:chOff x="0" y="0"/>
          <a:chExt cx="0" cy="0"/>
        </a:xfrm>
      </p:grpSpPr>
      <p:sp>
        <p:nvSpPr>
          <p:cNvPr id="40" name="Shape 40"/>
          <p:cNvSpPr txBox="1"/>
          <p:nvPr>
            <p:ph type="title"/>
          </p:nvPr>
        </p:nvSpPr>
        <p:spPr>
          <a:xfrm>
            <a:off x="844425" y="422500"/>
            <a:ext cx="3226800" cy="857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1" name="Shape 41"/>
          <p:cNvSpPr/>
          <p:nvPr/>
        </p:nvSpPr>
        <p:spPr>
          <a:xfrm>
            <a:off x="579000" y="579000"/>
            <a:ext cx="54300" cy="675600"/>
          </a:xfrm>
          <a:prstGeom prst="rect">
            <a:avLst/>
          </a:prstGeom>
          <a:solidFill>
            <a:srgbClr val="0B5394"/>
          </a:solidFill>
          <a:ln>
            <a:noFill/>
          </a:ln>
        </p:spPr>
        <p:txBody>
          <a:bodyPr anchorCtr="0" anchor="ctr" bIns="91425" lIns="91425" rIns="91425" wrap="square" tIns="91425">
            <a:noAutofit/>
          </a:bodyPr>
          <a:lstStyle/>
          <a:p>
            <a:pPr lvl="0">
              <a:spcBef>
                <a:spcPts val="0"/>
              </a:spcBef>
              <a:buNone/>
            </a:pPr>
            <a:r>
              <a:t/>
            </a:r>
            <a:endParaRPr/>
          </a:p>
        </p:txBody>
      </p:sp>
      <p:sp>
        <p:nvSpPr>
          <p:cNvPr id="42" name="Shape 42"/>
          <p:cNvSpPr/>
          <p:nvPr/>
        </p:nvSpPr>
        <p:spPr>
          <a:xfrm>
            <a:off x="9089700" y="0"/>
            <a:ext cx="54300" cy="5143500"/>
          </a:xfrm>
          <a:prstGeom prst="rect">
            <a:avLst/>
          </a:prstGeom>
          <a:solidFill>
            <a:srgbClr val="0B5394"/>
          </a:solidFill>
          <a:ln>
            <a:noFill/>
          </a:ln>
        </p:spPr>
        <p:txBody>
          <a:bodyPr anchorCtr="0" anchor="ctr" bIns="91425" lIns="91425" rIns="91425" wrap="square" tIns="91425">
            <a:noAutofit/>
          </a:bodyPr>
          <a:lstStyle/>
          <a:p>
            <a:pPr lvl="0">
              <a:spcBef>
                <a:spcPts val="0"/>
              </a:spcBef>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ompletely blank">
    <p:spTree>
      <p:nvGrpSpPr>
        <p:cNvPr id="43" name="Shape 4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only color">
    <p:spTree>
      <p:nvGrpSpPr>
        <p:cNvPr id="44" name="Shape 44"/>
        <p:cNvGrpSpPr/>
        <p:nvPr/>
      </p:nvGrpSpPr>
      <p:grpSpPr>
        <a:xfrm>
          <a:off x="0" y="0"/>
          <a:ext cx="0" cy="0"/>
          <a:chOff x="0" y="0"/>
          <a:chExt cx="0" cy="0"/>
        </a:xfrm>
      </p:grpSpPr>
      <p:sp>
        <p:nvSpPr>
          <p:cNvPr id="45" name="Shape 45"/>
          <p:cNvSpPr/>
          <p:nvPr/>
        </p:nvSpPr>
        <p:spPr>
          <a:xfrm>
            <a:off x="0" y="0"/>
            <a:ext cx="9144000" cy="3745800"/>
          </a:xfrm>
          <a:prstGeom prst="rect">
            <a:avLst/>
          </a:prstGeom>
          <a:solidFill>
            <a:srgbClr val="0B5394"/>
          </a:solidFill>
          <a:ln>
            <a:noFill/>
          </a:ln>
        </p:spPr>
        <p:txBody>
          <a:bodyPr anchorCtr="0" anchor="ctr" bIns="91425" lIns="91425" rIns="91425" wrap="square" tIns="91425">
            <a:noAutofit/>
          </a:bodyPr>
          <a:lstStyle/>
          <a:p>
            <a:pPr lvl="0">
              <a:spcBef>
                <a:spcPts val="0"/>
              </a:spcBef>
              <a:buNone/>
            </a:pPr>
            <a:r>
              <a:t/>
            </a:r>
            <a:endParaRPr/>
          </a:p>
        </p:txBody>
      </p:sp>
      <p:sp>
        <p:nvSpPr>
          <p:cNvPr id="46" name="Shape 46"/>
          <p:cNvSpPr txBox="1"/>
          <p:nvPr>
            <p:ph type="title"/>
          </p:nvPr>
        </p:nvSpPr>
        <p:spPr>
          <a:xfrm>
            <a:off x="844425" y="422500"/>
            <a:ext cx="3226800" cy="857400"/>
          </a:xfrm>
          <a:prstGeom prst="rect">
            <a:avLst/>
          </a:prstGeom>
        </p:spPr>
        <p:txBody>
          <a:bodyPr anchorCtr="0" anchor="t" bIns="91425" lIns="91425" rIns="91425" wrap="square" tIns="91425"/>
          <a:lstStyle>
            <a:lvl1pPr lvl="0" rtl="0">
              <a:spcBef>
                <a:spcPts val="0"/>
              </a:spcBef>
              <a:buClr>
                <a:srgbClr val="FFFFFF"/>
              </a:buClr>
              <a:defRPr>
                <a:solidFill>
                  <a:srgbClr val="FFFFFF"/>
                </a:solidFill>
              </a:defRPr>
            </a:lvl1pPr>
            <a:lvl2pPr lvl="1" rtl="0">
              <a:spcBef>
                <a:spcPts val="0"/>
              </a:spcBef>
              <a:buClr>
                <a:srgbClr val="FFFFFF"/>
              </a:buClr>
              <a:defRPr>
                <a:solidFill>
                  <a:srgbClr val="FFFFFF"/>
                </a:solidFill>
              </a:defRPr>
            </a:lvl2pPr>
            <a:lvl3pPr lvl="2" rtl="0">
              <a:spcBef>
                <a:spcPts val="0"/>
              </a:spcBef>
              <a:buClr>
                <a:srgbClr val="FFFFFF"/>
              </a:buClr>
              <a:defRPr>
                <a:solidFill>
                  <a:srgbClr val="FFFFFF"/>
                </a:solidFill>
              </a:defRPr>
            </a:lvl3pPr>
            <a:lvl4pPr lvl="3" rtl="0">
              <a:spcBef>
                <a:spcPts val="0"/>
              </a:spcBef>
              <a:buClr>
                <a:srgbClr val="FFFFFF"/>
              </a:buClr>
              <a:defRPr>
                <a:solidFill>
                  <a:srgbClr val="FFFFFF"/>
                </a:solidFill>
              </a:defRPr>
            </a:lvl4pPr>
            <a:lvl5pPr lvl="4" rtl="0">
              <a:spcBef>
                <a:spcPts val="0"/>
              </a:spcBef>
              <a:buClr>
                <a:srgbClr val="FFFFFF"/>
              </a:buClr>
              <a:defRPr>
                <a:solidFill>
                  <a:srgbClr val="FFFFFF"/>
                </a:solidFill>
              </a:defRPr>
            </a:lvl5pPr>
            <a:lvl6pPr lvl="5" rtl="0">
              <a:spcBef>
                <a:spcPts val="0"/>
              </a:spcBef>
              <a:buClr>
                <a:srgbClr val="FFFFFF"/>
              </a:buClr>
              <a:defRPr>
                <a:solidFill>
                  <a:srgbClr val="FFFFFF"/>
                </a:solidFill>
              </a:defRPr>
            </a:lvl6pPr>
            <a:lvl7pPr lvl="6" rtl="0">
              <a:spcBef>
                <a:spcPts val="0"/>
              </a:spcBef>
              <a:buClr>
                <a:srgbClr val="FFFFFF"/>
              </a:buClr>
              <a:defRPr>
                <a:solidFill>
                  <a:srgbClr val="FFFFFF"/>
                </a:solidFill>
              </a:defRPr>
            </a:lvl7pPr>
            <a:lvl8pPr lvl="7" rtl="0">
              <a:spcBef>
                <a:spcPts val="0"/>
              </a:spcBef>
              <a:buClr>
                <a:srgbClr val="FFFFFF"/>
              </a:buClr>
              <a:defRPr>
                <a:solidFill>
                  <a:srgbClr val="FFFFFF"/>
                </a:solidFill>
              </a:defRPr>
            </a:lvl8pPr>
            <a:lvl9pPr lvl="8" rtl="0">
              <a:spcBef>
                <a:spcPts val="0"/>
              </a:spcBef>
              <a:buClr>
                <a:srgbClr val="FFFFFF"/>
              </a:buClr>
              <a:defRPr>
                <a:solidFill>
                  <a:srgbClr val="FFFFFF"/>
                </a:solidFill>
              </a:defRPr>
            </a:lvl9pPr>
          </a:lstStyle>
          <a:p/>
        </p:txBody>
      </p:sp>
      <p:sp>
        <p:nvSpPr>
          <p:cNvPr id="47" name="Shape 47"/>
          <p:cNvSpPr/>
          <p:nvPr/>
        </p:nvSpPr>
        <p:spPr>
          <a:xfrm>
            <a:off x="579000" y="579000"/>
            <a:ext cx="54300" cy="675600"/>
          </a:xfrm>
          <a:prstGeom prst="rect">
            <a:avLst/>
          </a:prstGeom>
          <a:solidFill>
            <a:srgbClr val="FFFFFF"/>
          </a:solidFill>
          <a:ln>
            <a:noFill/>
          </a:ln>
        </p:spPr>
        <p:txBody>
          <a:bodyPr anchorCtr="0" anchor="ctr" bIns="91425" lIns="91425" rIns="91425" wrap="square" tIns="91425">
            <a:noAutofit/>
          </a:bodyPr>
          <a:lstStyle/>
          <a:p>
            <a:pPr lvl="0">
              <a:spcBef>
                <a:spcPts val="0"/>
              </a:spcBef>
              <a:buNone/>
            </a:pPr>
            <a:r>
              <a:t/>
            </a:r>
            <a:endParaRPr>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844425" y="422500"/>
            <a:ext cx="3226800" cy="857400"/>
          </a:xfrm>
          <a:prstGeom prst="rect">
            <a:avLst/>
          </a:prstGeom>
          <a:noFill/>
          <a:ln>
            <a:noFill/>
          </a:ln>
        </p:spPr>
        <p:txBody>
          <a:bodyPr anchorCtr="0" anchor="t" bIns="91425" lIns="91425" rIns="91425" wrap="square" tIns="91425"/>
          <a:lstStyle>
            <a:lvl1pPr lvl="0">
              <a:spcBef>
                <a:spcPts val="0"/>
              </a:spcBef>
              <a:buSzPct val="100000"/>
              <a:buFont typeface="Titillium Web"/>
              <a:buNone/>
              <a:defRPr b="1" sz="2600">
                <a:latin typeface="Titillium Web"/>
                <a:ea typeface="Titillium Web"/>
                <a:cs typeface="Titillium Web"/>
                <a:sym typeface="Titillium Web"/>
              </a:defRPr>
            </a:lvl1pPr>
            <a:lvl2pPr lvl="1">
              <a:spcBef>
                <a:spcPts val="0"/>
              </a:spcBef>
              <a:buSzPct val="100000"/>
              <a:buFont typeface="Titillium Web"/>
              <a:buNone/>
              <a:defRPr b="1" sz="2600">
                <a:latin typeface="Titillium Web"/>
                <a:ea typeface="Titillium Web"/>
                <a:cs typeface="Titillium Web"/>
                <a:sym typeface="Titillium Web"/>
              </a:defRPr>
            </a:lvl2pPr>
            <a:lvl3pPr lvl="2">
              <a:spcBef>
                <a:spcPts val="0"/>
              </a:spcBef>
              <a:buSzPct val="100000"/>
              <a:buFont typeface="Titillium Web"/>
              <a:buNone/>
              <a:defRPr b="1" sz="2600">
                <a:latin typeface="Titillium Web"/>
                <a:ea typeface="Titillium Web"/>
                <a:cs typeface="Titillium Web"/>
                <a:sym typeface="Titillium Web"/>
              </a:defRPr>
            </a:lvl3pPr>
            <a:lvl4pPr lvl="3">
              <a:spcBef>
                <a:spcPts val="0"/>
              </a:spcBef>
              <a:buSzPct val="100000"/>
              <a:buFont typeface="Titillium Web"/>
              <a:buNone/>
              <a:defRPr b="1" sz="2600">
                <a:latin typeface="Titillium Web"/>
                <a:ea typeface="Titillium Web"/>
                <a:cs typeface="Titillium Web"/>
                <a:sym typeface="Titillium Web"/>
              </a:defRPr>
            </a:lvl4pPr>
            <a:lvl5pPr lvl="4">
              <a:spcBef>
                <a:spcPts val="0"/>
              </a:spcBef>
              <a:buSzPct val="100000"/>
              <a:buFont typeface="Titillium Web"/>
              <a:buNone/>
              <a:defRPr b="1" sz="2600">
                <a:latin typeface="Titillium Web"/>
                <a:ea typeface="Titillium Web"/>
                <a:cs typeface="Titillium Web"/>
                <a:sym typeface="Titillium Web"/>
              </a:defRPr>
            </a:lvl5pPr>
            <a:lvl6pPr lvl="5">
              <a:spcBef>
                <a:spcPts val="0"/>
              </a:spcBef>
              <a:buSzPct val="100000"/>
              <a:buFont typeface="Titillium Web"/>
              <a:buNone/>
              <a:defRPr b="1" sz="2600">
                <a:latin typeface="Titillium Web"/>
                <a:ea typeface="Titillium Web"/>
                <a:cs typeface="Titillium Web"/>
                <a:sym typeface="Titillium Web"/>
              </a:defRPr>
            </a:lvl6pPr>
            <a:lvl7pPr lvl="6">
              <a:spcBef>
                <a:spcPts val="0"/>
              </a:spcBef>
              <a:buSzPct val="100000"/>
              <a:buFont typeface="Titillium Web"/>
              <a:buNone/>
              <a:defRPr b="1" sz="2600">
                <a:latin typeface="Titillium Web"/>
                <a:ea typeface="Titillium Web"/>
                <a:cs typeface="Titillium Web"/>
                <a:sym typeface="Titillium Web"/>
              </a:defRPr>
            </a:lvl7pPr>
            <a:lvl8pPr lvl="7">
              <a:spcBef>
                <a:spcPts val="0"/>
              </a:spcBef>
              <a:buSzPct val="100000"/>
              <a:buFont typeface="Titillium Web"/>
              <a:buNone/>
              <a:defRPr b="1" sz="2600">
                <a:latin typeface="Titillium Web"/>
                <a:ea typeface="Titillium Web"/>
                <a:cs typeface="Titillium Web"/>
                <a:sym typeface="Titillium Web"/>
              </a:defRPr>
            </a:lvl8pPr>
            <a:lvl9pPr lvl="8">
              <a:spcBef>
                <a:spcPts val="0"/>
              </a:spcBef>
              <a:buSzPct val="100000"/>
              <a:buFont typeface="Titillium Web"/>
              <a:buNone/>
              <a:defRPr b="1" sz="2600">
                <a:latin typeface="Titillium Web"/>
                <a:ea typeface="Titillium Web"/>
                <a:cs typeface="Titillium Web"/>
                <a:sym typeface="Titillium Web"/>
              </a:defRPr>
            </a:lvl9pPr>
          </a:lstStyle>
          <a:p/>
        </p:txBody>
      </p:sp>
      <p:sp>
        <p:nvSpPr>
          <p:cNvPr id="7" name="Shape 7"/>
          <p:cNvSpPr txBox="1"/>
          <p:nvPr>
            <p:ph idx="1" type="body"/>
          </p:nvPr>
        </p:nvSpPr>
        <p:spPr>
          <a:xfrm>
            <a:off x="723798" y="1586325"/>
            <a:ext cx="6092100" cy="3148500"/>
          </a:xfrm>
          <a:prstGeom prst="rect">
            <a:avLst/>
          </a:prstGeom>
          <a:noFill/>
          <a:ln>
            <a:noFill/>
          </a:ln>
        </p:spPr>
        <p:txBody>
          <a:bodyPr anchorCtr="0" anchor="t" bIns="91425" lIns="91425" rIns="91425" wrap="square" tIns="91425"/>
          <a:lstStyle>
            <a:lvl1pPr lvl="0">
              <a:spcBef>
                <a:spcPts val="600"/>
              </a:spcBef>
              <a:buClr>
                <a:srgbClr val="0B5394"/>
              </a:buClr>
              <a:buSzPct val="100000"/>
              <a:buFont typeface="Titillium Web"/>
              <a:buChar char="▪"/>
              <a:defRPr sz="1800">
                <a:solidFill>
                  <a:schemeClr val="dk1"/>
                </a:solidFill>
                <a:latin typeface="Titillium Web"/>
                <a:ea typeface="Titillium Web"/>
                <a:cs typeface="Titillium Web"/>
                <a:sym typeface="Titillium Web"/>
              </a:defRPr>
            </a:lvl1pPr>
            <a:lvl2pPr lvl="1" rtl="0">
              <a:spcBef>
                <a:spcPts val="480"/>
              </a:spcBef>
              <a:buClr>
                <a:srgbClr val="0B5394"/>
              </a:buClr>
              <a:buSzPct val="100000"/>
              <a:buFont typeface="Titillium Web"/>
              <a:buChar char="▫"/>
              <a:defRPr sz="1800">
                <a:solidFill>
                  <a:schemeClr val="dk1"/>
                </a:solidFill>
                <a:latin typeface="Titillium Web"/>
                <a:ea typeface="Titillium Web"/>
                <a:cs typeface="Titillium Web"/>
                <a:sym typeface="Titillium Web"/>
              </a:defRPr>
            </a:lvl2pPr>
            <a:lvl3pPr lvl="2">
              <a:spcBef>
                <a:spcPts val="480"/>
              </a:spcBef>
              <a:buClr>
                <a:srgbClr val="0B5394"/>
              </a:buClr>
              <a:buSzPct val="100000"/>
              <a:buFont typeface="Titillium Web"/>
              <a:buChar char="▸"/>
              <a:defRPr sz="1800">
                <a:solidFill>
                  <a:schemeClr val="dk1"/>
                </a:solidFill>
                <a:latin typeface="Titillium Web"/>
                <a:ea typeface="Titillium Web"/>
                <a:cs typeface="Titillium Web"/>
                <a:sym typeface="Titillium Web"/>
              </a:defRPr>
            </a:lvl3pPr>
            <a:lvl4pPr lvl="3">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4pPr>
            <a:lvl5pPr lvl="4">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5pPr>
            <a:lvl6pPr lvl="5">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6pPr>
            <a:lvl7pPr lvl="6">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7pPr>
            <a:lvl8pPr lvl="7">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8pPr>
            <a:lvl9pPr lvl="8">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66" name="Shape 66"/>
        <p:cNvGrpSpPr/>
        <p:nvPr/>
      </p:nvGrpSpPr>
      <p:grpSpPr>
        <a:xfrm>
          <a:off x="0" y="0"/>
          <a:ext cx="0" cy="0"/>
          <a:chOff x="0" y="0"/>
          <a:chExt cx="0" cy="0"/>
        </a:xfrm>
      </p:grpSpPr>
      <p:pic>
        <p:nvPicPr>
          <p:cNvPr id="67" name="Shape 67"/>
          <p:cNvPicPr preferRelativeResize="0"/>
          <p:nvPr/>
        </p:nvPicPr>
        <p:blipFill>
          <a:blip r:embed="rId3">
            <a:alphaModFix/>
          </a:blip>
          <a:stretch>
            <a:fillRect/>
          </a:stretch>
        </p:blipFill>
        <p:spPr>
          <a:xfrm>
            <a:off x="3600980" y="116530"/>
            <a:ext cx="3162175" cy="867250"/>
          </a:xfrm>
          <a:prstGeom prst="rect">
            <a:avLst/>
          </a:prstGeom>
          <a:noFill/>
          <a:ln>
            <a:noFill/>
          </a:ln>
        </p:spPr>
      </p:pic>
      <p:pic>
        <p:nvPicPr>
          <p:cNvPr id="68" name="Shape 68"/>
          <p:cNvPicPr preferRelativeResize="0"/>
          <p:nvPr/>
        </p:nvPicPr>
        <p:blipFill>
          <a:blip r:embed="rId4">
            <a:alphaModFix/>
          </a:blip>
          <a:stretch>
            <a:fillRect/>
          </a:stretch>
        </p:blipFill>
        <p:spPr>
          <a:xfrm>
            <a:off x="7239000" y="88225"/>
            <a:ext cx="1696849" cy="1696850"/>
          </a:xfrm>
          <a:prstGeom prst="rect">
            <a:avLst/>
          </a:prstGeom>
          <a:noFill/>
          <a:ln>
            <a:noFill/>
          </a:ln>
        </p:spPr>
      </p:pic>
      <p:sp>
        <p:nvSpPr>
          <p:cNvPr id="69" name="Shape 69"/>
          <p:cNvSpPr txBox="1"/>
          <p:nvPr>
            <p:ph type="ctrTitle"/>
          </p:nvPr>
        </p:nvSpPr>
        <p:spPr>
          <a:xfrm>
            <a:off x="826350" y="1519225"/>
            <a:ext cx="6436200" cy="1159800"/>
          </a:xfrm>
          <a:prstGeom prst="rect">
            <a:avLst/>
          </a:prstGeom>
        </p:spPr>
        <p:txBody>
          <a:bodyPr anchorCtr="0" anchor="t" bIns="91425" lIns="91425" rIns="91425" wrap="square" tIns="91425">
            <a:noAutofit/>
          </a:bodyPr>
          <a:lstStyle/>
          <a:p>
            <a:pPr lvl="0">
              <a:spcBef>
                <a:spcPts val="0"/>
              </a:spcBef>
              <a:buNone/>
            </a:pPr>
            <a:r>
              <a:rPr lang="en"/>
              <a:t>Cross Purposes: </a:t>
            </a:r>
          </a:p>
          <a:p>
            <a:pPr lvl="0">
              <a:spcBef>
                <a:spcPts val="0"/>
              </a:spcBef>
              <a:buNone/>
            </a:pPr>
            <a:r>
              <a:rPr lang="en" sz="2400"/>
              <a:t>After Paris, </a:t>
            </a:r>
            <a:r>
              <a:rPr lang="en" sz="2400"/>
              <a:t>Multilateral Development Banks still funding billions in fossil fuels</a:t>
            </a:r>
          </a:p>
          <a:p>
            <a:pPr lvl="0">
              <a:spcBef>
                <a:spcPts val="0"/>
              </a:spcBef>
              <a:buNone/>
            </a:pPr>
            <a:r>
              <a:t/>
            </a:r>
            <a:endParaRPr sz="1400"/>
          </a:p>
          <a:p>
            <a:pPr lvl="0">
              <a:spcBef>
                <a:spcPts val="0"/>
              </a:spcBef>
              <a:buNone/>
            </a:pPr>
            <a:r>
              <a:rPr i="1" lang="en" sz="1800"/>
              <a:t>Briefing prepared by Allison Lee &amp; Alex Doukas, </a:t>
            </a:r>
          </a:p>
          <a:p>
            <a:pPr lvl="0" rtl="0">
              <a:spcBef>
                <a:spcPts val="0"/>
              </a:spcBef>
              <a:buNone/>
            </a:pPr>
            <a:r>
              <a:rPr i="1" lang="en" sz="1800"/>
              <a:t>Oil Change International</a:t>
            </a:r>
          </a:p>
          <a:p>
            <a:pPr lvl="0" rtl="0">
              <a:spcBef>
                <a:spcPts val="0"/>
              </a:spcBef>
              <a:buNone/>
            </a:pPr>
            <a:r>
              <a:t/>
            </a:r>
            <a:endParaRPr sz="2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Shape 122"/>
          <p:cNvSpPr txBox="1"/>
          <p:nvPr>
            <p:ph idx="1" type="body"/>
          </p:nvPr>
        </p:nvSpPr>
        <p:spPr>
          <a:xfrm>
            <a:off x="844425" y="1205325"/>
            <a:ext cx="7083000" cy="3148500"/>
          </a:xfrm>
          <a:prstGeom prst="rect">
            <a:avLst/>
          </a:prstGeom>
        </p:spPr>
        <p:txBody>
          <a:bodyPr anchorCtr="0" anchor="t" bIns="91425" lIns="91425" rIns="91425" wrap="square" tIns="91425">
            <a:noAutofit/>
          </a:bodyPr>
          <a:lstStyle/>
          <a:p>
            <a:pPr indent="-381000" lvl="0" marL="457200" marR="0" rtl="0" algn="l">
              <a:lnSpc>
                <a:spcPct val="100000"/>
              </a:lnSpc>
              <a:spcBef>
                <a:spcPts val="600"/>
              </a:spcBef>
              <a:spcAft>
                <a:spcPts val="0"/>
              </a:spcAft>
              <a:buSzPct val="100000"/>
            </a:pPr>
            <a:r>
              <a:rPr lang="en" sz="2400"/>
              <a:t>Oil &amp; gas </a:t>
            </a:r>
            <a:r>
              <a:rPr i="1" lang="en" sz="2400"/>
              <a:t>exploration</a:t>
            </a:r>
            <a:r>
              <a:rPr lang="en" sz="2400"/>
              <a:t>-related finance </a:t>
            </a:r>
            <a:r>
              <a:rPr b="1" lang="en" sz="2400"/>
              <a:t>doubled </a:t>
            </a:r>
            <a:r>
              <a:rPr lang="en" sz="2400"/>
              <a:t>from FY15 to FY16, from roughly $1 billion to $2 billion. </a:t>
            </a:r>
          </a:p>
          <a:p>
            <a:pPr lvl="0" marR="0" rtl="0" algn="l">
              <a:lnSpc>
                <a:spcPct val="100000"/>
              </a:lnSpc>
              <a:spcBef>
                <a:spcPts val="600"/>
              </a:spcBef>
              <a:spcAft>
                <a:spcPts val="0"/>
              </a:spcAft>
              <a:buNone/>
            </a:pPr>
            <a:r>
              <a:t/>
            </a:r>
            <a:endParaRPr sz="2400"/>
          </a:p>
          <a:p>
            <a:pPr indent="-381000" lvl="0" marL="457200" marR="0" rtl="0" algn="l">
              <a:lnSpc>
                <a:spcPct val="100000"/>
              </a:lnSpc>
              <a:spcBef>
                <a:spcPts val="600"/>
              </a:spcBef>
              <a:spcAft>
                <a:spcPts val="0"/>
              </a:spcAft>
              <a:buSzPct val="100000"/>
            </a:pPr>
            <a:r>
              <a:rPr lang="en" sz="2400"/>
              <a:t>This increase in fossil fuel exploration-related finance was led by the World Bank Group (WBG), Asian Development Bank (ADB), &amp; European Bank for Reconstruction and Development (EBRD). </a:t>
            </a:r>
          </a:p>
        </p:txBody>
      </p:sp>
      <p:sp>
        <p:nvSpPr>
          <p:cNvPr id="123" name="Shape 123"/>
          <p:cNvSpPr txBox="1"/>
          <p:nvPr>
            <p:ph type="title"/>
          </p:nvPr>
        </p:nvSpPr>
        <p:spPr>
          <a:xfrm>
            <a:off x="844425" y="422500"/>
            <a:ext cx="7175700" cy="857400"/>
          </a:xfrm>
          <a:prstGeom prst="rect">
            <a:avLst/>
          </a:prstGeom>
        </p:spPr>
        <p:txBody>
          <a:bodyPr anchorCtr="0" anchor="t" bIns="91425" lIns="91425" rIns="91425" wrap="square" tIns="91425">
            <a:noAutofit/>
          </a:bodyPr>
          <a:lstStyle/>
          <a:p>
            <a:pPr lvl="0" rtl="0">
              <a:spcBef>
                <a:spcPts val="0"/>
              </a:spcBef>
              <a:buNone/>
            </a:pPr>
            <a:r>
              <a:rPr lang="en"/>
              <a:t>Some key findings from “Cross Purposes”: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idx="1" type="body"/>
          </p:nvPr>
        </p:nvSpPr>
        <p:spPr>
          <a:xfrm>
            <a:off x="844425" y="1205325"/>
            <a:ext cx="7083000" cy="3148500"/>
          </a:xfrm>
          <a:prstGeom prst="rect">
            <a:avLst/>
          </a:prstGeom>
        </p:spPr>
        <p:txBody>
          <a:bodyPr anchorCtr="0" anchor="t" bIns="91425" lIns="91425" rIns="91425" wrap="square" tIns="91425">
            <a:noAutofit/>
          </a:bodyPr>
          <a:lstStyle/>
          <a:p>
            <a:pPr indent="-381000" lvl="0" marL="457200" rtl="0">
              <a:spcBef>
                <a:spcPts val="0"/>
              </a:spcBef>
              <a:buSzPct val="100000"/>
            </a:pPr>
            <a:r>
              <a:rPr lang="en" sz="2400"/>
              <a:t>S</a:t>
            </a:r>
            <a:r>
              <a:rPr lang="en" sz="2400"/>
              <a:t>hare of clean energy finance increasing, but energy finance categorized as ‘other’ still makes up plurality of MDB energy finance (incl. large hydro, most transmission &amp; distribution, etc.)</a:t>
            </a:r>
          </a:p>
          <a:p>
            <a:pPr lvl="0" rtl="0">
              <a:spcBef>
                <a:spcPts val="0"/>
              </a:spcBef>
              <a:buClr>
                <a:srgbClr val="000000"/>
              </a:buClr>
              <a:buSzPct val="45833"/>
              <a:buFont typeface="Arial"/>
              <a:buNone/>
            </a:pPr>
            <a:r>
              <a:t/>
            </a:r>
            <a:endParaRPr sz="2400"/>
          </a:p>
          <a:p>
            <a:pPr indent="-381000" lvl="0" marL="457200" rtl="0">
              <a:spcBef>
                <a:spcPts val="0"/>
              </a:spcBef>
              <a:buSzPct val="100000"/>
            </a:pPr>
            <a:r>
              <a:rPr lang="en" sz="2400"/>
              <a:t>WBG, EIB, &amp; ADB were largest financiers of fossil fuels in 2016. WBG &amp; ADB increased their fossil fuel finance from 2015 to 2016. </a:t>
            </a:r>
          </a:p>
        </p:txBody>
      </p:sp>
      <p:sp>
        <p:nvSpPr>
          <p:cNvPr id="129" name="Shape 129"/>
          <p:cNvSpPr txBox="1"/>
          <p:nvPr>
            <p:ph type="title"/>
          </p:nvPr>
        </p:nvSpPr>
        <p:spPr>
          <a:xfrm>
            <a:off x="844425" y="422500"/>
            <a:ext cx="7175700" cy="857400"/>
          </a:xfrm>
          <a:prstGeom prst="rect">
            <a:avLst/>
          </a:prstGeom>
        </p:spPr>
        <p:txBody>
          <a:bodyPr anchorCtr="0" anchor="t" bIns="91425" lIns="91425" rIns="91425" wrap="square" tIns="91425">
            <a:noAutofit/>
          </a:bodyPr>
          <a:lstStyle/>
          <a:p>
            <a:pPr lvl="0" rtl="0">
              <a:spcBef>
                <a:spcPts val="0"/>
              </a:spcBef>
              <a:buNone/>
            </a:pPr>
            <a:r>
              <a:rPr lang="en"/>
              <a:t>Some key findings from “Cross Purposes”: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title"/>
          </p:nvPr>
        </p:nvSpPr>
        <p:spPr>
          <a:xfrm>
            <a:off x="844425" y="422500"/>
            <a:ext cx="7175700" cy="857400"/>
          </a:xfrm>
          <a:prstGeom prst="rect">
            <a:avLst/>
          </a:prstGeom>
        </p:spPr>
        <p:txBody>
          <a:bodyPr anchorCtr="0" anchor="t" bIns="91425" lIns="91425" rIns="91425" wrap="square" tIns="91425">
            <a:noAutofit/>
          </a:bodyPr>
          <a:lstStyle/>
          <a:p>
            <a:pPr lvl="0" rtl="0">
              <a:spcBef>
                <a:spcPts val="0"/>
              </a:spcBef>
              <a:buNone/>
            </a:pPr>
            <a:r>
              <a:rPr lang="en"/>
              <a:t>Key findings from “Cross Purposes” (cont’d):</a:t>
            </a:r>
          </a:p>
        </p:txBody>
      </p:sp>
      <p:sp>
        <p:nvSpPr>
          <p:cNvPr id="135" name="Shape 135"/>
          <p:cNvSpPr txBox="1"/>
          <p:nvPr>
            <p:ph idx="1" type="body"/>
          </p:nvPr>
        </p:nvSpPr>
        <p:spPr>
          <a:xfrm>
            <a:off x="535375" y="1510125"/>
            <a:ext cx="8030700" cy="3148500"/>
          </a:xfrm>
          <a:prstGeom prst="rect">
            <a:avLst/>
          </a:prstGeom>
        </p:spPr>
        <p:txBody>
          <a:bodyPr anchorCtr="0" anchor="t" bIns="91425" lIns="91425" rIns="91425" wrap="square" tIns="91425">
            <a:noAutofit/>
          </a:bodyPr>
          <a:lstStyle/>
          <a:p>
            <a:pPr lvl="0" rtl="0" algn="just">
              <a:spcBef>
                <a:spcPts val="0"/>
              </a:spcBef>
              <a:buNone/>
            </a:pPr>
            <a:r>
              <a:rPr lang="en" sz="3000">
                <a:solidFill>
                  <a:srgbClr val="000000"/>
                </a:solidFill>
              </a:rPr>
              <a:t>To do their part in meeting global climate commitments, MDBs must end fossil fuel finance by 2020 – starting with finance for fossil fuel exploration and remaining coal finance – and rapidly shift energy finance toward clean energy.</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idx="4294967295" type="body"/>
          </p:nvPr>
        </p:nvSpPr>
        <p:spPr>
          <a:xfrm>
            <a:off x="844425" y="1433925"/>
            <a:ext cx="6979200" cy="3148500"/>
          </a:xfrm>
          <a:prstGeom prst="rect">
            <a:avLst/>
          </a:prstGeom>
        </p:spPr>
        <p:txBody>
          <a:bodyPr anchorCtr="0" anchor="t" bIns="91425" lIns="91425" rIns="91425" wrap="square" tIns="91425">
            <a:noAutofit/>
          </a:bodyPr>
          <a:lstStyle/>
          <a:p>
            <a:pPr indent="-330200" lvl="0" marL="457200" rtl="0">
              <a:spcBef>
                <a:spcPts val="0"/>
              </a:spcBef>
              <a:buSzPct val="100000"/>
            </a:pPr>
            <a:r>
              <a:rPr lang="en" sz="1600"/>
              <a:t>Focus on provisions that make energy affordable for the poor e.g., effective, transparent safety nets to ensure that affordability of energy for basic needs, such as subsidies targeted at access instead of consumption;</a:t>
            </a:r>
          </a:p>
          <a:p>
            <a:pPr indent="-330200" lvl="0" marL="457200" rtl="0">
              <a:spcBef>
                <a:spcPts val="0"/>
              </a:spcBef>
              <a:buSzPct val="100000"/>
            </a:pPr>
            <a:r>
              <a:rPr lang="en" sz="1600"/>
              <a:t>Focus on productive uses in energy-poor communities, such as providing energy to smallholder farmers, small and medium enterprises and labor-intensive industries;</a:t>
            </a:r>
          </a:p>
          <a:p>
            <a:pPr indent="-330200" lvl="0" marL="457200" rtl="0">
              <a:spcBef>
                <a:spcPts val="0"/>
              </a:spcBef>
              <a:buSzPct val="100000"/>
            </a:pPr>
            <a:r>
              <a:rPr lang="en" sz="1600"/>
              <a:t>Involve grid extension to new periurban or rural areas (as opposed to simply feeding into the existing grid system);</a:t>
            </a:r>
          </a:p>
          <a:p>
            <a:pPr indent="-330200" lvl="0" marL="457200" rtl="0">
              <a:spcBef>
                <a:spcPts val="0"/>
              </a:spcBef>
              <a:buSzPct val="100000"/>
            </a:pPr>
            <a:r>
              <a:rPr lang="en" sz="1600"/>
              <a:t>Involve rural, off-grid solutions for providing energy services.</a:t>
            </a:r>
          </a:p>
        </p:txBody>
      </p:sp>
      <p:sp>
        <p:nvSpPr>
          <p:cNvPr id="141" name="Shape 141"/>
          <p:cNvSpPr txBox="1"/>
          <p:nvPr>
            <p:ph idx="4294967295" type="title"/>
          </p:nvPr>
        </p:nvSpPr>
        <p:spPr>
          <a:xfrm>
            <a:off x="844425" y="422500"/>
            <a:ext cx="7669500" cy="857400"/>
          </a:xfrm>
          <a:prstGeom prst="rect">
            <a:avLst/>
          </a:prstGeom>
        </p:spPr>
        <p:txBody>
          <a:bodyPr anchorCtr="0" anchor="t" bIns="91425" lIns="91425" rIns="91425" wrap="square" tIns="91425">
            <a:noAutofit/>
          </a:bodyPr>
          <a:lstStyle/>
          <a:p>
            <a:pPr lvl="0">
              <a:spcBef>
                <a:spcPts val="0"/>
              </a:spcBef>
              <a:buNone/>
            </a:pPr>
            <a:r>
              <a:rPr lang="en"/>
              <a:t>Methodology - what counts as “energy access”?</a:t>
            </a:r>
          </a:p>
          <a:p>
            <a:pPr lvl="0" rtl="0">
              <a:spcBef>
                <a:spcPts val="0"/>
              </a:spcBef>
              <a:buNone/>
            </a:pPr>
            <a:r>
              <a:rPr lang="en"/>
              <a:t>(continued)</a:t>
            </a:r>
          </a:p>
        </p:txBody>
      </p:sp>
      <p:pic>
        <p:nvPicPr>
          <p:cNvPr id="142" name="Shape 142"/>
          <p:cNvPicPr preferRelativeResize="0"/>
          <p:nvPr/>
        </p:nvPicPr>
        <p:blipFill rotWithShape="1">
          <a:blip r:embed="rId3">
            <a:alphaModFix/>
          </a:blip>
          <a:srcRect b="3194" l="0" r="0" t="0"/>
          <a:stretch/>
        </p:blipFill>
        <p:spPr>
          <a:xfrm>
            <a:off x="0" y="67250"/>
            <a:ext cx="9144001" cy="4849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idx="1" type="body"/>
          </p:nvPr>
        </p:nvSpPr>
        <p:spPr>
          <a:xfrm>
            <a:off x="844425" y="1433925"/>
            <a:ext cx="6979200" cy="3148500"/>
          </a:xfrm>
          <a:prstGeom prst="rect">
            <a:avLst/>
          </a:prstGeom>
        </p:spPr>
        <p:txBody>
          <a:bodyPr anchorCtr="0" anchor="t" bIns="91425" lIns="91425" rIns="91425" wrap="square" tIns="91425">
            <a:noAutofit/>
          </a:bodyPr>
          <a:lstStyle/>
          <a:p>
            <a:pPr lvl="0" rtl="0">
              <a:spcBef>
                <a:spcPts val="0"/>
              </a:spcBef>
              <a:buNone/>
            </a:pPr>
            <a:r>
              <a:rPr lang="en" sz="1600"/>
              <a:t>Within energy access projects, we assessed whether a project involved any support for off-grid or mini-grid energy from renewable sources.</a:t>
            </a:r>
          </a:p>
          <a:p>
            <a:pPr lvl="0" rtl="0">
              <a:spcBef>
                <a:spcPts val="0"/>
              </a:spcBef>
              <a:buNone/>
            </a:pPr>
            <a:r>
              <a:t/>
            </a:r>
            <a:endParaRPr sz="1600"/>
          </a:p>
          <a:p>
            <a:pPr lvl="0" rtl="0">
              <a:spcBef>
                <a:spcPts val="0"/>
              </a:spcBef>
              <a:buNone/>
            </a:pPr>
            <a:r>
              <a:rPr lang="en" sz="1600"/>
              <a:t>If a project’s funding was split between these forms and other forms of energy development, we tried to determine what portion of the funding was applied to off-grid or mini-grid clean energy and made an estimate.</a:t>
            </a:r>
          </a:p>
        </p:txBody>
      </p:sp>
      <p:sp>
        <p:nvSpPr>
          <p:cNvPr id="148" name="Shape 148"/>
          <p:cNvSpPr txBox="1"/>
          <p:nvPr>
            <p:ph type="title"/>
          </p:nvPr>
        </p:nvSpPr>
        <p:spPr>
          <a:xfrm>
            <a:off x="844425" y="422500"/>
            <a:ext cx="7669500" cy="857400"/>
          </a:xfrm>
          <a:prstGeom prst="rect">
            <a:avLst/>
          </a:prstGeom>
        </p:spPr>
        <p:txBody>
          <a:bodyPr anchorCtr="0" anchor="t" bIns="91425" lIns="91425" rIns="91425" wrap="square" tIns="91425">
            <a:noAutofit/>
          </a:bodyPr>
          <a:lstStyle/>
          <a:p>
            <a:pPr lvl="0" rtl="0">
              <a:spcBef>
                <a:spcPts val="0"/>
              </a:spcBef>
              <a:buNone/>
            </a:pPr>
            <a:r>
              <a:rPr lang="en"/>
              <a:t>Methodology - what counts as “distributed renewable energy”?</a:t>
            </a:r>
          </a:p>
        </p:txBody>
      </p:sp>
      <p:pic>
        <p:nvPicPr>
          <p:cNvPr id="149" name="Shape 149"/>
          <p:cNvPicPr preferRelativeResize="0"/>
          <p:nvPr/>
        </p:nvPicPr>
        <p:blipFill>
          <a:blip r:embed="rId3">
            <a:alphaModFix/>
          </a:blip>
          <a:stretch>
            <a:fillRect/>
          </a:stretch>
        </p:blipFill>
        <p:spPr>
          <a:xfrm>
            <a:off x="0" y="32272"/>
            <a:ext cx="9144000" cy="507895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txBox="1"/>
          <p:nvPr>
            <p:ph type="title"/>
          </p:nvPr>
        </p:nvSpPr>
        <p:spPr>
          <a:xfrm>
            <a:off x="844425" y="422500"/>
            <a:ext cx="6974700" cy="857400"/>
          </a:xfrm>
          <a:prstGeom prst="rect">
            <a:avLst/>
          </a:prstGeom>
        </p:spPr>
        <p:txBody>
          <a:bodyPr anchorCtr="0" anchor="t" bIns="91425" lIns="91425" rIns="91425" wrap="square" tIns="91425">
            <a:noAutofit/>
          </a:bodyPr>
          <a:lstStyle/>
          <a:p>
            <a:pPr indent="0" lvl="0" marL="0" marR="0" rtl="0" algn="l">
              <a:lnSpc>
                <a:spcPct val="100000"/>
              </a:lnSpc>
              <a:spcBef>
                <a:spcPts val="0"/>
              </a:spcBef>
              <a:spcAft>
                <a:spcPts val="0"/>
              </a:spcAft>
              <a:buNone/>
            </a:pPr>
            <a:r>
              <a:rPr lang="en">
                <a:solidFill>
                  <a:srgbClr val="0B5394"/>
                </a:solidFill>
              </a:rPr>
              <a:t>Key findings: The status quo is falling far short</a:t>
            </a:r>
          </a:p>
        </p:txBody>
      </p:sp>
      <p:sp>
        <p:nvSpPr>
          <p:cNvPr id="155" name="Shape 155"/>
          <p:cNvSpPr txBox="1"/>
          <p:nvPr>
            <p:ph idx="1" type="body"/>
          </p:nvPr>
        </p:nvSpPr>
        <p:spPr>
          <a:xfrm>
            <a:off x="844425" y="1586325"/>
            <a:ext cx="7148400" cy="3148500"/>
          </a:xfrm>
          <a:prstGeom prst="rect">
            <a:avLst/>
          </a:prstGeom>
        </p:spPr>
        <p:txBody>
          <a:bodyPr anchorCtr="0" anchor="t" bIns="91425" lIns="91425" rIns="91425" wrap="square" tIns="91425">
            <a:noAutofit/>
          </a:bodyPr>
          <a:lstStyle/>
          <a:p>
            <a:pPr indent="-330200" lvl="0" marL="457200" marR="0" rtl="0" algn="l">
              <a:lnSpc>
                <a:spcPct val="90000"/>
              </a:lnSpc>
              <a:spcBef>
                <a:spcPts val="500"/>
              </a:spcBef>
              <a:spcAft>
                <a:spcPts val="0"/>
              </a:spcAft>
              <a:buSzPct val="100000"/>
              <a:buFont typeface="Arial"/>
            </a:pPr>
            <a:r>
              <a:rPr b="1" lang="en" sz="1600">
                <a:latin typeface="Arial"/>
                <a:ea typeface="Arial"/>
                <a:cs typeface="Arial"/>
                <a:sym typeface="Arial"/>
              </a:rPr>
              <a:t>None of the MDBs studied even came close</a:t>
            </a:r>
            <a:r>
              <a:rPr lang="en" sz="1600">
                <a:latin typeface="Arial"/>
                <a:ea typeface="Arial"/>
                <a:cs typeface="Arial"/>
                <a:sym typeface="Arial"/>
              </a:rPr>
              <a:t> to meeting benchmarks on energy access spending and distributed renewable energy finance (across the World Bank Group, Inter-American Development Bank, African Development Bank, and Asian Development Bank).</a:t>
            </a:r>
          </a:p>
          <a:p>
            <a:pPr lvl="0" marR="0" rtl="0" algn="l">
              <a:lnSpc>
                <a:spcPct val="90000"/>
              </a:lnSpc>
              <a:spcBef>
                <a:spcPts val="500"/>
              </a:spcBef>
              <a:spcAft>
                <a:spcPts val="0"/>
              </a:spcAft>
              <a:buNone/>
            </a:pPr>
            <a:r>
              <a:t/>
            </a:r>
            <a:endParaRPr sz="1400">
              <a:latin typeface="Arial"/>
              <a:ea typeface="Arial"/>
              <a:cs typeface="Arial"/>
              <a:sym typeface="Arial"/>
            </a:endParaRPr>
          </a:p>
          <a:p>
            <a:pPr indent="-330200" lvl="0" marL="457200" marR="0" rtl="0" algn="l">
              <a:lnSpc>
                <a:spcPct val="90000"/>
              </a:lnSpc>
              <a:spcBef>
                <a:spcPts val="500"/>
              </a:spcBef>
              <a:spcAft>
                <a:spcPts val="0"/>
              </a:spcAft>
              <a:buSzPct val="100000"/>
              <a:buFont typeface="Arial"/>
            </a:pPr>
            <a:r>
              <a:rPr b="1" lang="en" sz="1600">
                <a:latin typeface="Arial"/>
                <a:ea typeface="Arial"/>
                <a:cs typeface="Arial"/>
                <a:sym typeface="Arial"/>
              </a:rPr>
              <a:t>None of the MDBs invested more than 2% of their energy portfolios in off-grid or mini-grid solutions between FY12 and FY14.</a:t>
            </a:r>
          </a:p>
          <a:p>
            <a:pPr lvl="0" marR="0" rtl="0" algn="l">
              <a:lnSpc>
                <a:spcPct val="90000"/>
              </a:lnSpc>
              <a:spcBef>
                <a:spcPts val="500"/>
              </a:spcBef>
              <a:spcAft>
                <a:spcPts val="0"/>
              </a:spcAft>
              <a:buNone/>
            </a:pPr>
            <a:r>
              <a:t/>
            </a:r>
            <a:endParaRPr sz="1600">
              <a:latin typeface="Arial"/>
              <a:ea typeface="Arial"/>
              <a:cs typeface="Arial"/>
              <a:sym typeface="Arial"/>
            </a:endParaRPr>
          </a:p>
          <a:p>
            <a:pPr indent="-330200" lvl="0" marL="457200" marR="0" rtl="0" algn="l">
              <a:lnSpc>
                <a:spcPct val="90000"/>
              </a:lnSpc>
              <a:spcBef>
                <a:spcPts val="500"/>
              </a:spcBef>
              <a:spcAft>
                <a:spcPts val="0"/>
              </a:spcAft>
              <a:buSzPct val="100000"/>
              <a:buFont typeface="Arial"/>
            </a:pPr>
            <a:r>
              <a:rPr b="1" lang="en" sz="1600">
                <a:latin typeface="Arial"/>
                <a:ea typeface="Arial"/>
                <a:cs typeface="Arial"/>
                <a:sym typeface="Arial"/>
              </a:rPr>
              <a:t>Generally, fossil fuel projects at MDBs are not targeted at increasing energy access for the poor...</a:t>
            </a:r>
          </a:p>
        </p:txBody>
      </p:sp>
      <p:pic>
        <p:nvPicPr>
          <p:cNvPr id="156" name="Shape 156"/>
          <p:cNvPicPr preferRelativeResize="0"/>
          <p:nvPr/>
        </p:nvPicPr>
        <p:blipFill>
          <a:blip r:embed="rId3">
            <a:alphaModFix/>
          </a:blip>
          <a:stretch>
            <a:fillRect/>
          </a:stretch>
        </p:blipFill>
        <p:spPr>
          <a:xfrm>
            <a:off x="177823" y="0"/>
            <a:ext cx="8788355"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pic>
        <p:nvPicPr>
          <p:cNvPr id="161" name="Shape 161"/>
          <p:cNvPicPr preferRelativeResize="0"/>
          <p:nvPr/>
        </p:nvPicPr>
        <p:blipFill>
          <a:blip r:embed="rId3">
            <a:alphaModFix/>
          </a:blip>
          <a:stretch>
            <a:fillRect/>
          </a:stretch>
        </p:blipFill>
        <p:spPr>
          <a:xfrm>
            <a:off x="1905000" y="76200"/>
            <a:ext cx="5531011" cy="4991099"/>
          </a:xfrm>
          <a:prstGeom prst="rect">
            <a:avLst/>
          </a:prstGeom>
          <a:noFill/>
          <a:ln>
            <a:noFill/>
          </a:ln>
        </p:spPr>
      </p:pic>
      <p:pic>
        <p:nvPicPr>
          <p:cNvPr id="162" name="Shape 162"/>
          <p:cNvPicPr preferRelativeResize="0"/>
          <p:nvPr/>
        </p:nvPicPr>
        <p:blipFill>
          <a:blip r:embed="rId4">
            <a:alphaModFix/>
          </a:blip>
          <a:stretch>
            <a:fillRect/>
          </a:stretch>
        </p:blipFill>
        <p:spPr>
          <a:xfrm>
            <a:off x="1" y="0"/>
            <a:ext cx="9031798"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txBox="1"/>
          <p:nvPr>
            <p:ph idx="4294967295" type="subTitle"/>
          </p:nvPr>
        </p:nvSpPr>
        <p:spPr>
          <a:xfrm>
            <a:off x="685800" y="2687650"/>
            <a:ext cx="7500300" cy="784800"/>
          </a:xfrm>
          <a:prstGeom prst="rect">
            <a:avLst/>
          </a:prstGeom>
        </p:spPr>
        <p:txBody>
          <a:bodyPr anchorCtr="0" anchor="t" bIns="91425" lIns="91425" rIns="91425" wrap="square" tIns="91425">
            <a:noAutofit/>
          </a:bodyPr>
          <a:lstStyle/>
          <a:p>
            <a:pPr indent="0" lvl="0" marL="0" marR="0" rtl="0" algn="l">
              <a:lnSpc>
                <a:spcPct val="100000"/>
              </a:lnSpc>
              <a:spcBef>
                <a:spcPts val="600"/>
              </a:spcBef>
              <a:spcAft>
                <a:spcPts val="0"/>
              </a:spcAft>
              <a:buNone/>
            </a:pPr>
            <a:r>
              <a:rPr lang="en"/>
              <a:t>That’s the proportion of MDB fossil fuel financing that was clearly linked to energy access objectives between FY12 and FY14</a:t>
            </a: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rPr b="1" lang="en" sz="2800"/>
              <a:t>Fossil fuel projects at MDBs </a:t>
            </a:r>
            <a:r>
              <a:rPr b="1" i="1" lang="en" sz="2800"/>
              <a:t>are not</a:t>
            </a:r>
            <a:r>
              <a:rPr b="1" lang="en" sz="2800"/>
              <a:t> targeting increased energy access for the poor.</a:t>
            </a:r>
          </a:p>
        </p:txBody>
      </p:sp>
      <p:sp>
        <p:nvSpPr>
          <p:cNvPr id="168" name="Shape 168"/>
          <p:cNvSpPr txBox="1"/>
          <p:nvPr>
            <p:ph idx="4294967295" type="ctrTitle"/>
          </p:nvPr>
        </p:nvSpPr>
        <p:spPr>
          <a:xfrm>
            <a:off x="685800" y="1354742"/>
            <a:ext cx="7772400" cy="1159800"/>
          </a:xfrm>
          <a:prstGeom prst="rect">
            <a:avLst/>
          </a:prstGeom>
        </p:spPr>
        <p:txBody>
          <a:bodyPr anchorCtr="0" anchor="t" bIns="91425" lIns="91425" rIns="91425" wrap="square" tIns="91425">
            <a:noAutofit/>
          </a:bodyPr>
          <a:lstStyle/>
          <a:p>
            <a:pPr lvl="0" rtl="0" algn="ctr">
              <a:spcBef>
                <a:spcPts val="0"/>
              </a:spcBef>
              <a:buNone/>
            </a:pPr>
            <a:r>
              <a:rPr lang="en" sz="9600">
                <a:solidFill>
                  <a:srgbClr val="FFFFFF"/>
                </a:solidFill>
              </a:rPr>
              <a:t>5 percent</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idx="4294967295" type="ctrTitle"/>
          </p:nvPr>
        </p:nvSpPr>
        <p:spPr>
          <a:xfrm>
            <a:off x="2361750" y="1357900"/>
            <a:ext cx="4674900" cy="1159800"/>
          </a:xfrm>
          <a:prstGeom prst="rect">
            <a:avLst/>
          </a:prstGeom>
        </p:spPr>
        <p:txBody>
          <a:bodyPr anchorCtr="0" anchor="t" bIns="91425" lIns="91425" rIns="91425" wrap="square" tIns="91425">
            <a:noAutofit/>
          </a:bodyPr>
          <a:lstStyle/>
          <a:p>
            <a:pPr lvl="0" rtl="0">
              <a:spcBef>
                <a:spcPts val="0"/>
              </a:spcBef>
              <a:buNone/>
            </a:pPr>
            <a:r>
              <a:rPr lang="en" sz="9600">
                <a:solidFill>
                  <a:srgbClr val="FFFFFF"/>
                </a:solidFill>
              </a:rPr>
              <a:t>Contact</a:t>
            </a:r>
          </a:p>
        </p:txBody>
      </p:sp>
      <p:pic>
        <p:nvPicPr>
          <p:cNvPr id="174" name="Shape 174"/>
          <p:cNvPicPr preferRelativeResize="0"/>
          <p:nvPr/>
        </p:nvPicPr>
        <p:blipFill>
          <a:blip r:embed="rId3">
            <a:alphaModFix/>
          </a:blip>
          <a:stretch>
            <a:fillRect/>
          </a:stretch>
        </p:blipFill>
        <p:spPr>
          <a:xfrm>
            <a:off x="2452700" y="3767150"/>
            <a:ext cx="4252668" cy="1159800"/>
          </a:xfrm>
          <a:prstGeom prst="rect">
            <a:avLst/>
          </a:prstGeom>
          <a:noFill/>
          <a:ln>
            <a:noFill/>
          </a:ln>
        </p:spPr>
      </p:pic>
      <p:sp>
        <p:nvSpPr>
          <p:cNvPr id="175" name="Shape 175"/>
          <p:cNvSpPr txBox="1"/>
          <p:nvPr>
            <p:ph idx="4294967295" type="subTitle"/>
          </p:nvPr>
        </p:nvSpPr>
        <p:spPr>
          <a:xfrm>
            <a:off x="2380675" y="2623275"/>
            <a:ext cx="4631400" cy="990600"/>
          </a:xfrm>
          <a:prstGeom prst="rect">
            <a:avLst/>
          </a:prstGeom>
        </p:spPr>
        <p:txBody>
          <a:bodyPr anchorCtr="0" anchor="t" bIns="91425" lIns="91425" rIns="91425" wrap="square" tIns="91425">
            <a:noAutofit/>
          </a:bodyPr>
          <a:lstStyle/>
          <a:p>
            <a:pPr lvl="0" rtl="0">
              <a:spcBef>
                <a:spcPts val="0"/>
              </a:spcBef>
              <a:buClr>
                <a:schemeClr val="dk1"/>
              </a:buClr>
              <a:buSzPct val="50000"/>
              <a:buFont typeface="Arial"/>
              <a:buNone/>
            </a:pPr>
            <a:r>
              <a:rPr lang="en" sz="2200">
                <a:solidFill>
                  <a:srgbClr val="000000"/>
                </a:solidFill>
              </a:rPr>
              <a:t>Alex Doukas</a:t>
            </a:r>
          </a:p>
          <a:p>
            <a:pPr lvl="0" rtl="0">
              <a:spcBef>
                <a:spcPts val="0"/>
              </a:spcBef>
              <a:buClr>
                <a:schemeClr val="dk1"/>
              </a:buClr>
              <a:buSzPct val="50000"/>
              <a:buFont typeface="Arial"/>
              <a:buNone/>
            </a:pPr>
            <a:r>
              <a:rPr lang="en" sz="2200"/>
              <a:t>alex@priceofoil.org</a:t>
            </a:r>
          </a:p>
          <a:p>
            <a:pPr lvl="0" rtl="0">
              <a:spcBef>
                <a:spcPts val="0"/>
              </a:spcBef>
              <a:buClr>
                <a:schemeClr val="dk1"/>
              </a:buClr>
              <a:buSzPct val="50000"/>
              <a:buFont typeface="Arial"/>
              <a:buNone/>
            </a:pPr>
            <a:r>
              <a:t/>
            </a:r>
            <a:endParaRPr sz="22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nvSpPr>
        <p:spPr>
          <a:xfrm>
            <a:off x="1156800" y="611875"/>
            <a:ext cx="6414900" cy="1740000"/>
          </a:xfrm>
          <a:prstGeom prst="rect">
            <a:avLst/>
          </a:prstGeom>
          <a:noFill/>
          <a:ln>
            <a:noFill/>
          </a:ln>
        </p:spPr>
        <p:txBody>
          <a:bodyPr anchorCtr="0" anchor="t" bIns="91425" lIns="91425" rIns="91425" wrap="square" tIns="91425">
            <a:noAutofit/>
          </a:bodyPr>
          <a:lstStyle/>
          <a:p>
            <a:pPr lvl="0" algn="ctr">
              <a:spcBef>
                <a:spcPts val="0"/>
              </a:spcBef>
              <a:buNone/>
            </a:pPr>
            <a:r>
              <a:rPr b="1" lang="en" sz="4400">
                <a:solidFill>
                  <a:schemeClr val="lt1"/>
                </a:solidFill>
                <a:latin typeface="Calibri"/>
                <a:ea typeface="Calibri"/>
                <a:cs typeface="Calibri"/>
                <a:sym typeface="Calibri"/>
              </a:rPr>
              <a:t>Annex</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Shape 74"/>
          <p:cNvSpPr txBox="1"/>
          <p:nvPr>
            <p:ph type="title"/>
          </p:nvPr>
        </p:nvSpPr>
        <p:spPr>
          <a:xfrm>
            <a:off x="844425" y="422500"/>
            <a:ext cx="6261000" cy="857400"/>
          </a:xfrm>
          <a:prstGeom prst="rect">
            <a:avLst/>
          </a:prstGeom>
        </p:spPr>
        <p:txBody>
          <a:bodyPr anchorCtr="0" anchor="t" bIns="91425" lIns="91425" rIns="91425" wrap="square" tIns="91425">
            <a:noAutofit/>
          </a:bodyPr>
          <a:lstStyle/>
          <a:p>
            <a:pPr lvl="0" rtl="0">
              <a:spcBef>
                <a:spcPts val="0"/>
              </a:spcBef>
              <a:buNone/>
            </a:pPr>
            <a:r>
              <a:rPr lang="en" sz="4200"/>
              <a:t>What do the Paris goals</a:t>
            </a:r>
          </a:p>
          <a:p>
            <a:pPr lvl="0" rtl="0">
              <a:spcBef>
                <a:spcPts val="0"/>
              </a:spcBef>
              <a:buNone/>
            </a:pPr>
            <a:r>
              <a:rPr lang="en" sz="4200"/>
              <a:t>mean for MDB finance?</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pic>
        <p:nvPicPr>
          <p:cNvPr id="185" name="Shape 185"/>
          <p:cNvPicPr preferRelativeResize="0"/>
          <p:nvPr/>
        </p:nvPicPr>
        <p:blipFill rotWithShape="1">
          <a:blip r:embed="rId3">
            <a:alphaModFix/>
          </a:blip>
          <a:srcRect b="14632" l="0" r="0" t="0"/>
          <a:stretch/>
        </p:blipFill>
        <p:spPr>
          <a:xfrm>
            <a:off x="457200" y="685800"/>
            <a:ext cx="7987700" cy="4130675"/>
          </a:xfrm>
          <a:prstGeom prst="rect">
            <a:avLst/>
          </a:prstGeom>
          <a:noFill/>
          <a:ln>
            <a:noFill/>
          </a:ln>
        </p:spPr>
      </p:pic>
      <p:sp>
        <p:nvSpPr>
          <p:cNvPr id="186" name="Shape 186"/>
          <p:cNvSpPr txBox="1"/>
          <p:nvPr/>
        </p:nvSpPr>
        <p:spPr>
          <a:xfrm>
            <a:off x="430225" y="95600"/>
            <a:ext cx="7113000" cy="459000"/>
          </a:xfrm>
          <a:prstGeom prst="rect">
            <a:avLst/>
          </a:prstGeom>
          <a:noFill/>
          <a:ln>
            <a:noFill/>
          </a:ln>
        </p:spPr>
        <p:txBody>
          <a:bodyPr anchorCtr="0" anchor="t" bIns="91425" lIns="91425" rIns="91425" wrap="square" tIns="91425">
            <a:noAutofit/>
          </a:bodyPr>
          <a:lstStyle/>
          <a:p>
            <a:pPr lvl="0">
              <a:spcBef>
                <a:spcPts val="0"/>
              </a:spcBef>
              <a:buNone/>
            </a:pPr>
            <a:r>
              <a:rPr b="1" lang="en"/>
              <a:t>FY16 Fossil Fuel Projects</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pic>
        <p:nvPicPr>
          <p:cNvPr id="191" name="Shape 191"/>
          <p:cNvPicPr preferRelativeResize="0"/>
          <p:nvPr/>
        </p:nvPicPr>
        <p:blipFill>
          <a:blip r:embed="rId3">
            <a:alphaModFix/>
          </a:blip>
          <a:stretch>
            <a:fillRect/>
          </a:stretch>
        </p:blipFill>
        <p:spPr>
          <a:xfrm>
            <a:off x="457200" y="152400"/>
            <a:ext cx="8315860" cy="48386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pic>
        <p:nvPicPr>
          <p:cNvPr id="196" name="Shape 196"/>
          <p:cNvPicPr preferRelativeResize="0"/>
          <p:nvPr/>
        </p:nvPicPr>
        <p:blipFill>
          <a:blip r:embed="rId3">
            <a:alphaModFix/>
          </a:blip>
          <a:stretch>
            <a:fillRect/>
          </a:stretch>
        </p:blipFill>
        <p:spPr>
          <a:xfrm>
            <a:off x="457200" y="152400"/>
            <a:ext cx="8304918" cy="4838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200" name="Shape 200"/>
        <p:cNvGrpSpPr/>
        <p:nvPr/>
      </p:nvGrpSpPr>
      <p:grpSpPr>
        <a:xfrm>
          <a:off x="0" y="0"/>
          <a:ext cx="0" cy="0"/>
          <a:chOff x="0" y="0"/>
          <a:chExt cx="0" cy="0"/>
        </a:xfrm>
      </p:grpSpPr>
      <p:pic>
        <p:nvPicPr>
          <p:cNvPr id="201" name="Shape 201"/>
          <p:cNvPicPr preferRelativeResize="0"/>
          <p:nvPr/>
        </p:nvPicPr>
        <p:blipFill>
          <a:blip r:embed="rId3">
            <a:alphaModFix/>
          </a:blip>
          <a:stretch>
            <a:fillRect/>
          </a:stretch>
        </p:blipFill>
        <p:spPr>
          <a:xfrm>
            <a:off x="5505980" y="116530"/>
            <a:ext cx="3162175" cy="867250"/>
          </a:xfrm>
          <a:prstGeom prst="rect">
            <a:avLst/>
          </a:prstGeom>
          <a:noFill/>
          <a:ln>
            <a:noFill/>
          </a:ln>
        </p:spPr>
      </p:pic>
      <p:sp>
        <p:nvSpPr>
          <p:cNvPr id="202" name="Shape 202"/>
          <p:cNvSpPr txBox="1"/>
          <p:nvPr>
            <p:ph type="ctrTitle"/>
          </p:nvPr>
        </p:nvSpPr>
        <p:spPr>
          <a:xfrm>
            <a:off x="826350" y="1519225"/>
            <a:ext cx="6436200" cy="1159800"/>
          </a:xfrm>
          <a:prstGeom prst="rect">
            <a:avLst/>
          </a:prstGeom>
        </p:spPr>
        <p:txBody>
          <a:bodyPr anchorCtr="0" anchor="t" bIns="91425" lIns="91425" rIns="91425" wrap="square" tIns="91425">
            <a:noAutofit/>
          </a:bodyPr>
          <a:lstStyle/>
          <a:p>
            <a:pPr lvl="0" rtl="0">
              <a:spcBef>
                <a:spcPts val="0"/>
              </a:spcBef>
              <a:buNone/>
            </a:pPr>
            <a:r>
              <a:rPr lang="en"/>
              <a:t>Does MDB energy finance support energy access goals?</a:t>
            </a:r>
          </a:p>
          <a:p>
            <a:pPr lvl="0" rtl="0">
              <a:spcBef>
                <a:spcPts val="0"/>
              </a:spcBef>
              <a:buNone/>
            </a:pPr>
            <a:r>
              <a:rPr lang="en" sz="2800"/>
              <a:t>Status and prospects</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Shape 207"/>
          <p:cNvSpPr txBox="1"/>
          <p:nvPr>
            <p:ph type="title"/>
          </p:nvPr>
        </p:nvSpPr>
        <p:spPr>
          <a:xfrm>
            <a:off x="844425" y="422500"/>
            <a:ext cx="7413000" cy="857400"/>
          </a:xfrm>
          <a:prstGeom prst="rect">
            <a:avLst/>
          </a:prstGeom>
        </p:spPr>
        <p:txBody>
          <a:bodyPr anchorCtr="0" anchor="t" bIns="91425" lIns="91425" rIns="91425" wrap="square" tIns="91425">
            <a:noAutofit/>
          </a:bodyPr>
          <a:lstStyle/>
          <a:p>
            <a:pPr indent="0" lvl="0" marL="0" marR="0" rtl="0" algn="l">
              <a:lnSpc>
                <a:spcPct val="100000"/>
              </a:lnSpc>
              <a:spcBef>
                <a:spcPts val="0"/>
              </a:spcBef>
              <a:spcAft>
                <a:spcPts val="0"/>
              </a:spcAft>
              <a:buNone/>
            </a:pPr>
            <a:r>
              <a:rPr b="0" lang="en"/>
              <a:t>…so with off-grid and mini-grid solutions taking off, </a:t>
            </a:r>
          </a:p>
          <a:p>
            <a:pPr indent="-69850" lvl="0" marL="0" marR="0" rtl="0" algn="l">
              <a:lnSpc>
                <a:spcPct val="100000"/>
              </a:lnSpc>
              <a:spcBef>
                <a:spcPts val="0"/>
              </a:spcBef>
              <a:spcAft>
                <a:spcPts val="0"/>
              </a:spcAft>
              <a:buClr>
                <a:srgbClr val="000000"/>
              </a:buClr>
              <a:buSzPct val="42307"/>
              <a:buFont typeface="Arial"/>
              <a:buNone/>
            </a:pPr>
            <a:r>
              <a:rPr lang="en"/>
              <a:t>are multilateral development banks keeping up?</a:t>
            </a:r>
          </a:p>
          <a:p>
            <a:pPr indent="0" lvl="0" marL="0" marR="0" rtl="0" algn="l">
              <a:lnSpc>
                <a:spcPct val="100000"/>
              </a:lnSpc>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Shape 212"/>
          <p:cNvSpPr txBox="1"/>
          <p:nvPr>
            <p:ph type="title"/>
          </p:nvPr>
        </p:nvSpPr>
        <p:spPr>
          <a:xfrm>
            <a:off x="844425" y="422500"/>
            <a:ext cx="3226800" cy="8574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213" name="Shape 213"/>
          <p:cNvSpPr txBox="1"/>
          <p:nvPr>
            <p:ph idx="1" type="body"/>
          </p:nvPr>
        </p:nvSpPr>
        <p:spPr>
          <a:xfrm>
            <a:off x="844425" y="1586325"/>
            <a:ext cx="5971500" cy="3148500"/>
          </a:xfrm>
          <a:prstGeom prst="rect">
            <a:avLst/>
          </a:prstGeom>
        </p:spPr>
        <p:txBody>
          <a:bodyPr anchorCtr="0" anchor="t" bIns="91425" lIns="91425" rIns="91425" wrap="square" tIns="91425">
            <a:noAutofit/>
          </a:bodyPr>
          <a:lstStyle/>
          <a:p>
            <a:pPr lvl="0" rtl="0">
              <a:spcBef>
                <a:spcPts val="0"/>
              </a:spcBef>
              <a:buNone/>
            </a:pPr>
            <a:r>
              <a:t/>
            </a:r>
            <a:endParaRPr/>
          </a:p>
        </p:txBody>
      </p:sp>
      <p:pic>
        <p:nvPicPr>
          <p:cNvPr id="214" name="Shape 214"/>
          <p:cNvPicPr preferRelativeResize="0"/>
          <p:nvPr/>
        </p:nvPicPr>
        <p:blipFill>
          <a:blip r:embed="rId3">
            <a:alphaModFix/>
          </a:blip>
          <a:stretch>
            <a:fillRect/>
          </a:stretch>
        </p:blipFill>
        <p:spPr>
          <a:xfrm>
            <a:off x="15566" y="0"/>
            <a:ext cx="9112866" cy="51434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Shape 219"/>
          <p:cNvSpPr txBox="1"/>
          <p:nvPr>
            <p:ph idx="1" type="body"/>
          </p:nvPr>
        </p:nvSpPr>
        <p:spPr>
          <a:xfrm>
            <a:off x="844425" y="1586325"/>
            <a:ext cx="7083000" cy="3148500"/>
          </a:xfrm>
          <a:prstGeom prst="rect">
            <a:avLst/>
          </a:prstGeom>
        </p:spPr>
        <p:txBody>
          <a:bodyPr anchorCtr="0" anchor="t" bIns="91425" lIns="91425" rIns="91425" wrap="square" tIns="91425">
            <a:noAutofit/>
          </a:bodyPr>
          <a:lstStyle/>
          <a:p>
            <a:pPr lvl="0" rtl="0">
              <a:spcBef>
                <a:spcPts val="0"/>
              </a:spcBef>
              <a:buNone/>
            </a:pPr>
            <a:r>
              <a:rPr lang="en"/>
              <a:t>Our approach:</a:t>
            </a:r>
          </a:p>
          <a:p>
            <a:pPr indent="-228600" lvl="0" marL="457200" rtl="0">
              <a:spcBef>
                <a:spcPts val="0"/>
              </a:spcBef>
            </a:pPr>
            <a:r>
              <a:rPr lang="en"/>
              <a:t>Used Oil Change International database of thousands of public finance transactions. Analyzed </a:t>
            </a:r>
            <a:r>
              <a:rPr b="1" lang="en">
                <a:solidFill>
                  <a:srgbClr val="FF0000"/>
                </a:solidFill>
              </a:rPr>
              <a:t>FY2012-2014</a:t>
            </a:r>
            <a:r>
              <a:rPr lang="en"/>
              <a:t> energy transactions from African Development Bank, World Bank Group, Inter-American Development Bank, and Asian Development Bank.</a:t>
            </a:r>
          </a:p>
          <a:p>
            <a:pPr lvl="0" rtl="0">
              <a:spcBef>
                <a:spcPts val="0"/>
              </a:spcBef>
              <a:buNone/>
            </a:pPr>
            <a:r>
              <a:t/>
            </a:r>
            <a:endParaRPr sz="800"/>
          </a:p>
          <a:p>
            <a:pPr indent="-228600" lvl="0" marL="457200" rtl="0">
              <a:spcBef>
                <a:spcPts val="0"/>
              </a:spcBef>
            </a:pPr>
            <a:r>
              <a:rPr lang="en"/>
              <a:t>Analysis considered (a) institution policies and programs, (b) whether projects were designed to support energy access, and (c) whether projects involved distributed renewable energy solutions.</a:t>
            </a:r>
          </a:p>
        </p:txBody>
      </p:sp>
      <p:sp>
        <p:nvSpPr>
          <p:cNvPr id="220" name="Shape 220"/>
          <p:cNvSpPr txBox="1"/>
          <p:nvPr>
            <p:ph type="title"/>
          </p:nvPr>
        </p:nvSpPr>
        <p:spPr>
          <a:xfrm>
            <a:off x="844425" y="422500"/>
            <a:ext cx="7175700" cy="857400"/>
          </a:xfrm>
          <a:prstGeom prst="rect">
            <a:avLst/>
          </a:prstGeom>
        </p:spPr>
        <p:txBody>
          <a:bodyPr anchorCtr="0" anchor="t" bIns="91425" lIns="91425" rIns="91425" wrap="square" tIns="91425">
            <a:noAutofit/>
          </a:bodyPr>
          <a:lstStyle/>
          <a:p>
            <a:pPr lvl="0" rtl="0">
              <a:spcBef>
                <a:spcPts val="0"/>
              </a:spcBef>
              <a:buNone/>
            </a:pPr>
            <a:r>
              <a:rPr lang="en"/>
              <a:t>Oil Change International &amp; Sierra Club report:</a:t>
            </a:r>
          </a:p>
          <a:p>
            <a:pPr lvl="0" rtl="0">
              <a:spcBef>
                <a:spcPts val="0"/>
              </a:spcBef>
              <a:buNone/>
            </a:pPr>
            <a:r>
              <a:rPr lang="en">
                <a:solidFill>
                  <a:srgbClr val="0B5394"/>
                </a:solidFill>
              </a:rPr>
              <a:t>Still Failing to Solve Energy Poverty (2016)</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Shape 225"/>
          <p:cNvSpPr txBox="1"/>
          <p:nvPr>
            <p:ph idx="1" type="body"/>
          </p:nvPr>
        </p:nvSpPr>
        <p:spPr>
          <a:xfrm>
            <a:off x="844425" y="1129125"/>
            <a:ext cx="6461400" cy="3148500"/>
          </a:xfrm>
          <a:prstGeom prst="rect">
            <a:avLst/>
          </a:prstGeom>
        </p:spPr>
        <p:txBody>
          <a:bodyPr anchorCtr="0" anchor="t" bIns="91425" lIns="91425" rIns="91425" wrap="square" tIns="91425">
            <a:noAutofit/>
          </a:bodyPr>
          <a:lstStyle/>
          <a:p>
            <a:pPr lvl="0" rtl="0">
              <a:spcBef>
                <a:spcPts val="0"/>
              </a:spcBef>
              <a:buNone/>
            </a:pPr>
            <a:r>
              <a:rPr lang="en" sz="1600"/>
              <a:t>Based on a review of project documents, a project must meet </a:t>
            </a:r>
            <a:r>
              <a:rPr b="1" lang="en" sz="1600"/>
              <a:t>one or more</a:t>
            </a:r>
            <a:r>
              <a:rPr lang="en" sz="1600"/>
              <a:t> of the following criteria:</a:t>
            </a:r>
          </a:p>
          <a:p>
            <a:pPr indent="-330200" lvl="0" marL="457200" rtl="0">
              <a:spcBef>
                <a:spcPts val="0"/>
              </a:spcBef>
              <a:buSzPct val="100000"/>
            </a:pPr>
            <a:r>
              <a:rPr lang="en" sz="1600"/>
              <a:t>Focus on a targeted number of new electricity connections or energy services, such as clean cookstoves (explicit mentions # of new connections  / services provided);</a:t>
            </a:r>
          </a:p>
          <a:p>
            <a:pPr indent="-330200" lvl="0" marL="457200" rtl="0">
              <a:spcBef>
                <a:spcPts val="0"/>
              </a:spcBef>
              <a:buSzPct val="100000"/>
            </a:pPr>
            <a:r>
              <a:rPr lang="en" sz="1600"/>
              <a:t>Focus on electricity for services important to the poor, such as health clinics, schools, or telecommunications;</a:t>
            </a:r>
          </a:p>
          <a:p>
            <a:pPr indent="-330200" lvl="0" marL="457200" rtl="0">
              <a:spcBef>
                <a:spcPts val="0"/>
              </a:spcBef>
              <a:buSzPct val="100000"/>
            </a:pPr>
            <a:r>
              <a:rPr lang="en" sz="1600"/>
              <a:t>Aim to improve the reliability of electricity services in an area that largely serves poor households;</a:t>
            </a:r>
          </a:p>
        </p:txBody>
      </p:sp>
      <p:sp>
        <p:nvSpPr>
          <p:cNvPr id="226" name="Shape 226"/>
          <p:cNvSpPr txBox="1"/>
          <p:nvPr>
            <p:ph type="title"/>
          </p:nvPr>
        </p:nvSpPr>
        <p:spPr>
          <a:xfrm>
            <a:off x="844425" y="422500"/>
            <a:ext cx="7669500" cy="857400"/>
          </a:xfrm>
          <a:prstGeom prst="rect">
            <a:avLst/>
          </a:prstGeom>
        </p:spPr>
        <p:txBody>
          <a:bodyPr anchorCtr="0" anchor="t" bIns="91425" lIns="91425" rIns="91425" wrap="square" tIns="91425">
            <a:noAutofit/>
          </a:bodyPr>
          <a:lstStyle/>
          <a:p>
            <a:pPr lvl="0" rtl="0">
              <a:spcBef>
                <a:spcPts val="0"/>
              </a:spcBef>
              <a:buNone/>
            </a:pPr>
            <a:r>
              <a:rPr lang="en"/>
              <a:t>Methodology - what counts as “energy access”?</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Shape 231"/>
          <p:cNvSpPr txBox="1"/>
          <p:nvPr>
            <p:ph idx="1" type="body"/>
          </p:nvPr>
        </p:nvSpPr>
        <p:spPr>
          <a:xfrm>
            <a:off x="844425" y="1433925"/>
            <a:ext cx="6979200" cy="3148500"/>
          </a:xfrm>
          <a:prstGeom prst="rect">
            <a:avLst/>
          </a:prstGeom>
        </p:spPr>
        <p:txBody>
          <a:bodyPr anchorCtr="0" anchor="t" bIns="91425" lIns="91425" rIns="91425" wrap="square" tIns="91425">
            <a:noAutofit/>
          </a:bodyPr>
          <a:lstStyle/>
          <a:p>
            <a:pPr indent="-330200" lvl="0" marL="457200" rtl="0">
              <a:spcBef>
                <a:spcPts val="0"/>
              </a:spcBef>
              <a:buSzPct val="100000"/>
            </a:pPr>
            <a:r>
              <a:rPr lang="en" sz="1600"/>
              <a:t>Focus on provisions that make energy affordable for the poor e.g., effective, transparent safety nets to ensure that affordability of energy for basic needs, such as subsidies targeted at access instead of consumption;</a:t>
            </a:r>
          </a:p>
          <a:p>
            <a:pPr indent="-330200" lvl="0" marL="457200" rtl="0">
              <a:spcBef>
                <a:spcPts val="0"/>
              </a:spcBef>
              <a:buSzPct val="100000"/>
            </a:pPr>
            <a:r>
              <a:rPr lang="en" sz="1600"/>
              <a:t>Focus on productive uses in energy-poor communities, such as providing energy to smallholder farmers, small and medium enterprises and labor-intensive industries;</a:t>
            </a:r>
          </a:p>
          <a:p>
            <a:pPr indent="-330200" lvl="0" marL="457200" rtl="0">
              <a:spcBef>
                <a:spcPts val="0"/>
              </a:spcBef>
              <a:buSzPct val="100000"/>
            </a:pPr>
            <a:r>
              <a:rPr lang="en" sz="1600"/>
              <a:t>Involve grid extension to new periurban or rural areas (as opposed to simply feeding into the existing grid system);</a:t>
            </a:r>
          </a:p>
          <a:p>
            <a:pPr indent="-330200" lvl="0" marL="457200" rtl="0">
              <a:spcBef>
                <a:spcPts val="0"/>
              </a:spcBef>
              <a:buSzPct val="100000"/>
            </a:pPr>
            <a:r>
              <a:rPr lang="en" sz="1600"/>
              <a:t>Involve rural, off-grid solutions for providing energy services.</a:t>
            </a:r>
          </a:p>
        </p:txBody>
      </p:sp>
      <p:sp>
        <p:nvSpPr>
          <p:cNvPr id="232" name="Shape 232"/>
          <p:cNvSpPr txBox="1"/>
          <p:nvPr>
            <p:ph type="title"/>
          </p:nvPr>
        </p:nvSpPr>
        <p:spPr>
          <a:xfrm>
            <a:off x="844425" y="422500"/>
            <a:ext cx="7669500" cy="857400"/>
          </a:xfrm>
          <a:prstGeom prst="rect">
            <a:avLst/>
          </a:prstGeom>
        </p:spPr>
        <p:txBody>
          <a:bodyPr anchorCtr="0" anchor="t" bIns="91425" lIns="91425" rIns="91425" wrap="square" tIns="91425">
            <a:noAutofit/>
          </a:bodyPr>
          <a:lstStyle/>
          <a:p>
            <a:pPr lvl="0" rtl="0">
              <a:spcBef>
                <a:spcPts val="0"/>
              </a:spcBef>
              <a:buNone/>
            </a:pPr>
            <a:r>
              <a:rPr lang="en"/>
              <a:t>Methodology - what counts as “energy access”?</a:t>
            </a:r>
          </a:p>
          <a:p>
            <a:pPr lvl="0" rtl="0">
              <a:spcBef>
                <a:spcPts val="0"/>
              </a:spcBef>
              <a:buNone/>
            </a:pPr>
            <a:r>
              <a:rPr lang="en"/>
              <a:t>(continued)</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Shape 237"/>
          <p:cNvSpPr txBox="1"/>
          <p:nvPr>
            <p:ph idx="1" type="body"/>
          </p:nvPr>
        </p:nvSpPr>
        <p:spPr>
          <a:xfrm>
            <a:off x="844425" y="1433925"/>
            <a:ext cx="6979200" cy="3148500"/>
          </a:xfrm>
          <a:prstGeom prst="rect">
            <a:avLst/>
          </a:prstGeom>
        </p:spPr>
        <p:txBody>
          <a:bodyPr anchorCtr="0" anchor="t" bIns="91425" lIns="91425" rIns="91425" wrap="square" tIns="91425">
            <a:noAutofit/>
          </a:bodyPr>
          <a:lstStyle/>
          <a:p>
            <a:pPr lvl="0" rtl="0">
              <a:spcBef>
                <a:spcPts val="0"/>
              </a:spcBef>
              <a:buNone/>
            </a:pPr>
            <a:r>
              <a:rPr lang="en" sz="1600"/>
              <a:t>Within energy access projects, we assessed whether a project involved any support for off-grid or mini-grid energy from renewable sources.</a:t>
            </a:r>
          </a:p>
          <a:p>
            <a:pPr lvl="0" rtl="0">
              <a:spcBef>
                <a:spcPts val="0"/>
              </a:spcBef>
              <a:buNone/>
            </a:pPr>
            <a:r>
              <a:t/>
            </a:r>
            <a:endParaRPr sz="1600"/>
          </a:p>
          <a:p>
            <a:pPr lvl="0" rtl="0">
              <a:spcBef>
                <a:spcPts val="0"/>
              </a:spcBef>
              <a:buNone/>
            </a:pPr>
            <a:r>
              <a:rPr lang="en" sz="1600"/>
              <a:t>If a project’s funding was split between these forms and other forms of energy development, we tried to determine what portion of the funding was applied to off-grid or mini-grid clean energy and made an estimate.</a:t>
            </a:r>
          </a:p>
        </p:txBody>
      </p:sp>
      <p:sp>
        <p:nvSpPr>
          <p:cNvPr id="238" name="Shape 238"/>
          <p:cNvSpPr txBox="1"/>
          <p:nvPr>
            <p:ph type="title"/>
          </p:nvPr>
        </p:nvSpPr>
        <p:spPr>
          <a:xfrm>
            <a:off x="844425" y="422500"/>
            <a:ext cx="7669500" cy="857400"/>
          </a:xfrm>
          <a:prstGeom prst="rect">
            <a:avLst/>
          </a:prstGeom>
        </p:spPr>
        <p:txBody>
          <a:bodyPr anchorCtr="0" anchor="t" bIns="91425" lIns="91425" rIns="91425" wrap="square" tIns="91425">
            <a:noAutofit/>
          </a:bodyPr>
          <a:lstStyle/>
          <a:p>
            <a:pPr lvl="0" rtl="0">
              <a:spcBef>
                <a:spcPts val="0"/>
              </a:spcBef>
              <a:buNone/>
            </a:pPr>
            <a:r>
              <a:rPr lang="en"/>
              <a:t>Methodology - what counts as “distributed renewable energy”?</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Shape 79"/>
          <p:cNvSpPr txBox="1"/>
          <p:nvPr>
            <p:ph idx="1" type="body"/>
          </p:nvPr>
        </p:nvSpPr>
        <p:spPr>
          <a:xfrm>
            <a:off x="844425" y="1586325"/>
            <a:ext cx="7149300" cy="3148500"/>
          </a:xfrm>
          <a:prstGeom prst="rect">
            <a:avLst/>
          </a:prstGeom>
        </p:spPr>
        <p:txBody>
          <a:bodyPr anchorCtr="0" anchor="t" bIns="91425" lIns="91425" rIns="91425" wrap="square" tIns="91425">
            <a:noAutofit/>
          </a:bodyPr>
          <a:lstStyle/>
          <a:p>
            <a:pPr lvl="0" rtl="0">
              <a:spcBef>
                <a:spcPts val="0"/>
              </a:spcBef>
              <a:buNone/>
            </a:pPr>
            <a:r>
              <a:rPr lang="en"/>
              <a:t>The Paris Agreement’s objectives include:</a:t>
            </a:r>
          </a:p>
          <a:p>
            <a:pPr lvl="0" rtl="0">
              <a:spcBef>
                <a:spcPts val="0"/>
              </a:spcBef>
              <a:buNone/>
            </a:pPr>
            <a:r>
              <a:t/>
            </a:r>
            <a:endParaRPr sz="600"/>
          </a:p>
          <a:p>
            <a:pPr indent="-228600" lvl="0" marL="457200" rtl="0">
              <a:spcBef>
                <a:spcPts val="0"/>
              </a:spcBef>
            </a:pPr>
            <a:r>
              <a:rPr lang="en"/>
              <a:t>“Holding the increase in the global average temperature to well below 2°C above pre-industrial levels and pursuing efforts to limit the temperature increase to 1.5°C above pre-industrial levels [...]”</a:t>
            </a:r>
          </a:p>
          <a:p>
            <a:pPr lvl="0" rtl="0">
              <a:spcBef>
                <a:spcPts val="0"/>
              </a:spcBef>
              <a:buNone/>
            </a:pPr>
            <a:r>
              <a:t/>
            </a:r>
            <a:endParaRPr/>
          </a:p>
          <a:p>
            <a:pPr indent="-228600" lvl="0" marL="457200" rtl="0">
              <a:spcBef>
                <a:spcPts val="0"/>
              </a:spcBef>
            </a:pPr>
            <a:r>
              <a:rPr lang="en"/>
              <a:t>“Making finance flows consistent with a pathway towards low greenhouse gas emissions and climate-resilient development.”</a:t>
            </a:r>
          </a:p>
        </p:txBody>
      </p:sp>
      <p:sp>
        <p:nvSpPr>
          <p:cNvPr id="80" name="Shape 80"/>
          <p:cNvSpPr txBox="1"/>
          <p:nvPr>
            <p:ph type="title"/>
          </p:nvPr>
        </p:nvSpPr>
        <p:spPr>
          <a:xfrm>
            <a:off x="844425" y="422500"/>
            <a:ext cx="4034100" cy="857400"/>
          </a:xfrm>
          <a:prstGeom prst="rect">
            <a:avLst/>
          </a:prstGeom>
        </p:spPr>
        <p:txBody>
          <a:bodyPr anchorCtr="0" anchor="t" bIns="91425" lIns="91425" rIns="91425" wrap="square" tIns="91425">
            <a:noAutofit/>
          </a:bodyPr>
          <a:lstStyle/>
          <a:p>
            <a:pPr lvl="0" rtl="0">
              <a:spcBef>
                <a:spcPts val="0"/>
              </a:spcBef>
              <a:buNone/>
            </a:pPr>
            <a:r>
              <a:rPr lang="en"/>
              <a:t>Paris Agreement goals:</a:t>
            </a:r>
          </a:p>
          <a:p>
            <a:pPr lvl="0" rtl="0">
              <a:spcBef>
                <a:spcPts val="0"/>
              </a:spcBef>
              <a:buNone/>
            </a:pPr>
            <a:r>
              <a:rPr lang="en">
                <a:solidFill>
                  <a:srgbClr val="0B5394"/>
                </a:solidFill>
              </a:rPr>
              <a:t>Links to fossil fuel finance</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Shape 243"/>
          <p:cNvSpPr txBox="1"/>
          <p:nvPr>
            <p:ph type="title"/>
          </p:nvPr>
        </p:nvSpPr>
        <p:spPr>
          <a:xfrm>
            <a:off x="844425" y="422500"/>
            <a:ext cx="6974700" cy="857400"/>
          </a:xfrm>
          <a:prstGeom prst="rect">
            <a:avLst/>
          </a:prstGeom>
        </p:spPr>
        <p:txBody>
          <a:bodyPr anchorCtr="0" anchor="t" bIns="91425" lIns="91425" rIns="91425" wrap="square" tIns="91425">
            <a:noAutofit/>
          </a:bodyPr>
          <a:lstStyle/>
          <a:p>
            <a:pPr indent="0" lvl="0" marL="0" marR="0" rtl="0" algn="l">
              <a:lnSpc>
                <a:spcPct val="100000"/>
              </a:lnSpc>
              <a:spcBef>
                <a:spcPts val="0"/>
              </a:spcBef>
              <a:spcAft>
                <a:spcPts val="0"/>
              </a:spcAft>
              <a:buNone/>
            </a:pPr>
            <a:r>
              <a:rPr lang="en">
                <a:solidFill>
                  <a:srgbClr val="0B5394"/>
                </a:solidFill>
              </a:rPr>
              <a:t>Key findings: The status quo is falling far short</a:t>
            </a:r>
          </a:p>
        </p:txBody>
      </p:sp>
      <p:sp>
        <p:nvSpPr>
          <p:cNvPr id="244" name="Shape 244"/>
          <p:cNvSpPr txBox="1"/>
          <p:nvPr>
            <p:ph idx="1" type="body"/>
          </p:nvPr>
        </p:nvSpPr>
        <p:spPr>
          <a:xfrm>
            <a:off x="844425" y="1586325"/>
            <a:ext cx="7148400" cy="3148500"/>
          </a:xfrm>
          <a:prstGeom prst="rect">
            <a:avLst/>
          </a:prstGeom>
        </p:spPr>
        <p:txBody>
          <a:bodyPr anchorCtr="0" anchor="t" bIns="91425" lIns="91425" rIns="91425" wrap="square" tIns="91425">
            <a:noAutofit/>
          </a:bodyPr>
          <a:lstStyle/>
          <a:p>
            <a:pPr indent="-330200" lvl="0" marL="457200" marR="0" rtl="0" algn="l">
              <a:lnSpc>
                <a:spcPct val="90000"/>
              </a:lnSpc>
              <a:spcBef>
                <a:spcPts val="500"/>
              </a:spcBef>
              <a:spcAft>
                <a:spcPts val="0"/>
              </a:spcAft>
              <a:buSzPct val="100000"/>
              <a:buFont typeface="Arial"/>
            </a:pPr>
            <a:r>
              <a:rPr b="1" lang="en" sz="1600">
                <a:latin typeface="Arial"/>
                <a:ea typeface="Arial"/>
                <a:cs typeface="Arial"/>
                <a:sym typeface="Arial"/>
              </a:rPr>
              <a:t>None of the MDBs studied even came close</a:t>
            </a:r>
            <a:r>
              <a:rPr lang="en" sz="1600">
                <a:latin typeface="Arial"/>
                <a:ea typeface="Arial"/>
                <a:cs typeface="Arial"/>
                <a:sym typeface="Arial"/>
              </a:rPr>
              <a:t> to meeting benchmarks on energy access spending and distributed renewable energy finance (across the World Bank Group, Inter-American Development Bank, African Development Bank, and Asian Development Bank).</a:t>
            </a:r>
          </a:p>
          <a:p>
            <a:pPr lvl="0" marR="0" rtl="0" algn="l">
              <a:lnSpc>
                <a:spcPct val="90000"/>
              </a:lnSpc>
              <a:spcBef>
                <a:spcPts val="500"/>
              </a:spcBef>
              <a:spcAft>
                <a:spcPts val="0"/>
              </a:spcAft>
              <a:buNone/>
            </a:pPr>
            <a:r>
              <a:t/>
            </a:r>
            <a:endParaRPr sz="1400">
              <a:latin typeface="Arial"/>
              <a:ea typeface="Arial"/>
              <a:cs typeface="Arial"/>
              <a:sym typeface="Arial"/>
            </a:endParaRPr>
          </a:p>
          <a:p>
            <a:pPr indent="-330200" lvl="0" marL="457200" marR="0" rtl="0" algn="l">
              <a:lnSpc>
                <a:spcPct val="90000"/>
              </a:lnSpc>
              <a:spcBef>
                <a:spcPts val="500"/>
              </a:spcBef>
              <a:spcAft>
                <a:spcPts val="0"/>
              </a:spcAft>
              <a:buSzPct val="100000"/>
              <a:buFont typeface="Arial"/>
            </a:pPr>
            <a:r>
              <a:rPr b="1" lang="en" sz="1600">
                <a:latin typeface="Arial"/>
                <a:ea typeface="Arial"/>
                <a:cs typeface="Arial"/>
                <a:sym typeface="Arial"/>
              </a:rPr>
              <a:t>None of the MDBs invested more than 2% of their energy portfolios in off-grid or mini-grid solutions between FY12 and FY14.</a:t>
            </a:r>
          </a:p>
          <a:p>
            <a:pPr lvl="0" marR="0" rtl="0" algn="l">
              <a:lnSpc>
                <a:spcPct val="90000"/>
              </a:lnSpc>
              <a:spcBef>
                <a:spcPts val="500"/>
              </a:spcBef>
              <a:spcAft>
                <a:spcPts val="0"/>
              </a:spcAft>
              <a:buNone/>
            </a:pPr>
            <a:r>
              <a:t/>
            </a:r>
            <a:endParaRPr sz="1600">
              <a:latin typeface="Arial"/>
              <a:ea typeface="Arial"/>
              <a:cs typeface="Arial"/>
              <a:sym typeface="Arial"/>
            </a:endParaRPr>
          </a:p>
          <a:p>
            <a:pPr indent="-330200" lvl="0" marL="457200" marR="0" rtl="0" algn="l">
              <a:lnSpc>
                <a:spcPct val="90000"/>
              </a:lnSpc>
              <a:spcBef>
                <a:spcPts val="500"/>
              </a:spcBef>
              <a:spcAft>
                <a:spcPts val="0"/>
              </a:spcAft>
              <a:buSzPct val="100000"/>
              <a:buFont typeface="Arial"/>
            </a:pPr>
            <a:r>
              <a:rPr b="1" lang="en" sz="1600">
                <a:latin typeface="Arial"/>
                <a:ea typeface="Arial"/>
                <a:cs typeface="Arial"/>
                <a:sym typeface="Arial"/>
              </a:rPr>
              <a:t>Generally, fossil fuel projects at MDBs are not targeted at increasing energy access for the poor...</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pic>
        <p:nvPicPr>
          <p:cNvPr id="249" name="Shape 249"/>
          <p:cNvPicPr preferRelativeResize="0"/>
          <p:nvPr/>
        </p:nvPicPr>
        <p:blipFill>
          <a:blip r:embed="rId3">
            <a:alphaModFix/>
          </a:blip>
          <a:stretch>
            <a:fillRect/>
          </a:stretch>
        </p:blipFill>
        <p:spPr>
          <a:xfrm>
            <a:off x="1905000" y="76200"/>
            <a:ext cx="5531011" cy="49910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pic>
        <p:nvPicPr>
          <p:cNvPr id="254" name="Shape 254"/>
          <p:cNvPicPr preferRelativeResize="0"/>
          <p:nvPr/>
        </p:nvPicPr>
        <p:blipFill>
          <a:blip r:embed="rId3">
            <a:alphaModFix/>
          </a:blip>
          <a:stretch>
            <a:fillRect/>
          </a:stretch>
        </p:blipFill>
        <p:spPr>
          <a:xfrm>
            <a:off x="326221" y="0"/>
            <a:ext cx="8491559" cy="5143501"/>
          </a:xfrm>
          <a:prstGeom prst="rect">
            <a:avLst/>
          </a:prstGeom>
          <a:noFill/>
          <a:ln>
            <a:noFill/>
          </a:ln>
        </p:spPr>
      </p:pic>
      <p:sp>
        <p:nvSpPr>
          <p:cNvPr id="255" name="Shape 255"/>
          <p:cNvSpPr/>
          <p:nvPr/>
        </p:nvSpPr>
        <p:spPr>
          <a:xfrm>
            <a:off x="2621750" y="377025"/>
            <a:ext cx="3839100" cy="313800"/>
          </a:xfrm>
          <a:prstGeom prst="rect">
            <a:avLst/>
          </a:prstGeom>
          <a:noFill/>
          <a:ln cap="flat" cmpd="sng" w="28575">
            <a:solidFill>
              <a:srgbClr val="FF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pic>
        <p:nvPicPr>
          <p:cNvPr id="260" name="Shape 260"/>
          <p:cNvPicPr preferRelativeResize="0"/>
          <p:nvPr/>
        </p:nvPicPr>
        <p:blipFill>
          <a:blip r:embed="rId3">
            <a:alphaModFix/>
          </a:blip>
          <a:stretch>
            <a:fillRect/>
          </a:stretch>
        </p:blipFill>
        <p:spPr>
          <a:xfrm>
            <a:off x="609600" y="0"/>
            <a:ext cx="7934890" cy="5143500"/>
          </a:xfrm>
          <a:prstGeom prst="rect">
            <a:avLst/>
          </a:prstGeom>
          <a:noFill/>
          <a:ln>
            <a:noFill/>
          </a:ln>
        </p:spPr>
      </p:pic>
      <p:sp>
        <p:nvSpPr>
          <p:cNvPr id="261" name="Shape 261"/>
          <p:cNvSpPr/>
          <p:nvPr/>
        </p:nvSpPr>
        <p:spPr>
          <a:xfrm>
            <a:off x="2621750" y="377025"/>
            <a:ext cx="3839100" cy="313800"/>
          </a:xfrm>
          <a:prstGeom prst="rect">
            <a:avLst/>
          </a:prstGeom>
          <a:noFill/>
          <a:ln cap="flat" cmpd="sng" w="28575">
            <a:solidFill>
              <a:srgbClr val="FF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Shape 266"/>
          <p:cNvSpPr txBox="1"/>
          <p:nvPr>
            <p:ph idx="4294967295" type="subTitle"/>
          </p:nvPr>
        </p:nvSpPr>
        <p:spPr>
          <a:xfrm>
            <a:off x="383200" y="2916250"/>
            <a:ext cx="8567100" cy="784800"/>
          </a:xfrm>
          <a:prstGeom prst="rect">
            <a:avLst/>
          </a:prstGeom>
        </p:spPr>
        <p:txBody>
          <a:bodyPr anchorCtr="0" anchor="t" bIns="91425" lIns="91425" rIns="91425" wrap="square" tIns="91425">
            <a:noAutofit/>
          </a:bodyPr>
          <a:lstStyle/>
          <a:p>
            <a:pPr indent="0" lvl="0" marL="0" marR="0" rtl="0" algn="ctr">
              <a:lnSpc>
                <a:spcPct val="100000"/>
              </a:lnSpc>
              <a:spcBef>
                <a:spcPts val="600"/>
              </a:spcBef>
              <a:spcAft>
                <a:spcPts val="0"/>
              </a:spcAft>
              <a:buNone/>
            </a:pPr>
            <a:r>
              <a:rPr b="1" lang="en" sz="2200">
                <a:solidFill>
                  <a:srgbClr val="000000"/>
                </a:solidFill>
              </a:rPr>
              <a:t>Among the MDBs, AfDB has the highest % of projects focused on energy access - but the lowest % for distributed renewable energy</a:t>
            </a:r>
          </a:p>
        </p:txBody>
      </p:sp>
      <p:sp>
        <p:nvSpPr>
          <p:cNvPr id="267" name="Shape 267"/>
          <p:cNvSpPr txBox="1"/>
          <p:nvPr>
            <p:ph idx="4294967295" type="ctrTitle"/>
          </p:nvPr>
        </p:nvSpPr>
        <p:spPr>
          <a:xfrm>
            <a:off x="685800" y="1354742"/>
            <a:ext cx="7772400" cy="1159800"/>
          </a:xfrm>
          <a:prstGeom prst="rect">
            <a:avLst/>
          </a:prstGeom>
        </p:spPr>
        <p:txBody>
          <a:bodyPr anchorCtr="0" anchor="t" bIns="91425" lIns="91425" rIns="91425" wrap="square" tIns="91425">
            <a:noAutofit/>
          </a:bodyPr>
          <a:lstStyle/>
          <a:p>
            <a:pPr lvl="0" rtl="0" algn="ctr">
              <a:spcBef>
                <a:spcPts val="0"/>
              </a:spcBef>
              <a:buNone/>
            </a:pPr>
            <a:r>
              <a:rPr lang="en" sz="4200">
                <a:solidFill>
                  <a:srgbClr val="FFFFFF"/>
                </a:solidFill>
              </a:rPr>
              <a:t>AfDB has been a leader in some areas, but lagging in others</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pic>
        <p:nvPicPr>
          <p:cNvPr id="272" name="Shape 272"/>
          <p:cNvPicPr preferRelativeResize="0"/>
          <p:nvPr/>
        </p:nvPicPr>
        <p:blipFill>
          <a:blip r:embed="rId3">
            <a:alphaModFix/>
          </a:blip>
          <a:stretch>
            <a:fillRect/>
          </a:stretch>
        </p:blipFill>
        <p:spPr>
          <a:xfrm>
            <a:off x="103830" y="0"/>
            <a:ext cx="8936341" cy="51435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Shape 277"/>
          <p:cNvSpPr txBox="1"/>
          <p:nvPr>
            <p:ph idx="4294967295" type="subTitle"/>
          </p:nvPr>
        </p:nvSpPr>
        <p:spPr>
          <a:xfrm>
            <a:off x="685800" y="2687650"/>
            <a:ext cx="7500300" cy="784800"/>
          </a:xfrm>
          <a:prstGeom prst="rect">
            <a:avLst/>
          </a:prstGeom>
        </p:spPr>
        <p:txBody>
          <a:bodyPr anchorCtr="0" anchor="t" bIns="91425" lIns="91425" rIns="91425" wrap="square" tIns="91425">
            <a:noAutofit/>
          </a:bodyPr>
          <a:lstStyle/>
          <a:p>
            <a:pPr indent="0" lvl="0" marL="0" marR="0" rtl="0" algn="l">
              <a:lnSpc>
                <a:spcPct val="100000"/>
              </a:lnSpc>
              <a:spcBef>
                <a:spcPts val="600"/>
              </a:spcBef>
              <a:spcAft>
                <a:spcPts val="0"/>
              </a:spcAft>
              <a:buNone/>
            </a:pPr>
            <a:r>
              <a:rPr lang="en"/>
              <a:t>That’s the proportion of MDB fossil fuel financing that was clearly linked to energy access objectives between FY12 and FY14</a:t>
            </a: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rPr b="1" lang="en" sz="2800"/>
              <a:t>Fossil fuel projects at MDBs </a:t>
            </a:r>
            <a:r>
              <a:rPr b="1" i="1" lang="en" sz="2800"/>
              <a:t>are not</a:t>
            </a:r>
            <a:r>
              <a:rPr b="1" lang="en" sz="2800"/>
              <a:t> targeting increased energy access for the poor.</a:t>
            </a:r>
          </a:p>
        </p:txBody>
      </p:sp>
      <p:sp>
        <p:nvSpPr>
          <p:cNvPr id="278" name="Shape 278"/>
          <p:cNvSpPr txBox="1"/>
          <p:nvPr>
            <p:ph idx="4294967295" type="ctrTitle"/>
          </p:nvPr>
        </p:nvSpPr>
        <p:spPr>
          <a:xfrm>
            <a:off x="685800" y="1354742"/>
            <a:ext cx="7772400" cy="1159800"/>
          </a:xfrm>
          <a:prstGeom prst="rect">
            <a:avLst/>
          </a:prstGeom>
        </p:spPr>
        <p:txBody>
          <a:bodyPr anchorCtr="0" anchor="t" bIns="91425" lIns="91425" rIns="91425" wrap="square" tIns="91425">
            <a:noAutofit/>
          </a:bodyPr>
          <a:lstStyle/>
          <a:p>
            <a:pPr lvl="0" rtl="0" algn="ctr">
              <a:spcBef>
                <a:spcPts val="0"/>
              </a:spcBef>
              <a:buNone/>
            </a:pPr>
            <a:r>
              <a:rPr lang="en" sz="9600">
                <a:solidFill>
                  <a:srgbClr val="FFFFFF"/>
                </a:solidFill>
              </a:rPr>
              <a:t>5 percent</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Shape 85"/>
          <p:cNvSpPr txBox="1"/>
          <p:nvPr>
            <p:ph type="title"/>
          </p:nvPr>
        </p:nvSpPr>
        <p:spPr>
          <a:xfrm>
            <a:off x="844425" y="422500"/>
            <a:ext cx="7175700" cy="857400"/>
          </a:xfrm>
          <a:prstGeom prst="rect">
            <a:avLst/>
          </a:prstGeom>
        </p:spPr>
        <p:txBody>
          <a:bodyPr anchorCtr="0" anchor="t" bIns="91425" lIns="91425" rIns="91425" wrap="square" tIns="91425">
            <a:noAutofit/>
          </a:bodyPr>
          <a:lstStyle/>
          <a:p>
            <a:pPr lvl="0" rtl="0">
              <a:spcBef>
                <a:spcPts val="0"/>
              </a:spcBef>
              <a:buNone/>
            </a:pPr>
            <a:r>
              <a:rPr lang="en" sz="2000"/>
              <a:t>Oil Change International analysis on post-Paris carbon budget:</a:t>
            </a:r>
          </a:p>
          <a:p>
            <a:pPr lvl="0" rtl="0">
              <a:spcBef>
                <a:spcPts val="0"/>
              </a:spcBef>
              <a:buNone/>
            </a:pPr>
            <a:r>
              <a:rPr lang="en">
                <a:solidFill>
                  <a:srgbClr val="0B5394"/>
                </a:solidFill>
              </a:rPr>
              <a:t>The Sky’s Limit</a:t>
            </a:r>
          </a:p>
        </p:txBody>
      </p:sp>
      <p:sp>
        <p:nvSpPr>
          <p:cNvPr id="86" name="Shape 86"/>
          <p:cNvSpPr txBox="1"/>
          <p:nvPr>
            <p:ph idx="1" type="body"/>
          </p:nvPr>
        </p:nvSpPr>
        <p:spPr>
          <a:xfrm>
            <a:off x="844425" y="1586325"/>
            <a:ext cx="7083000" cy="3148500"/>
          </a:xfrm>
          <a:prstGeom prst="rect">
            <a:avLst/>
          </a:prstGeom>
        </p:spPr>
        <p:txBody>
          <a:bodyPr anchorCtr="0" anchor="t" bIns="91425" lIns="91425" rIns="91425" wrap="square" tIns="91425">
            <a:noAutofit/>
          </a:bodyPr>
          <a:lstStyle/>
          <a:p>
            <a:pPr lvl="0" rtl="0">
              <a:spcBef>
                <a:spcPts val="0"/>
              </a:spcBef>
              <a:buNone/>
            </a:pPr>
            <a:r>
              <a:rPr lang="en"/>
              <a:t>Our approach:</a:t>
            </a:r>
          </a:p>
          <a:p>
            <a:pPr indent="-228600" lvl="0" marL="457200" rtl="0">
              <a:spcBef>
                <a:spcPts val="0"/>
              </a:spcBef>
            </a:pPr>
            <a:r>
              <a:rPr lang="en"/>
              <a:t>Took IPCC carbon budgets and updated them to account for what we’ve burned in the last few years</a:t>
            </a:r>
          </a:p>
          <a:p>
            <a:pPr lvl="0" rtl="0">
              <a:spcBef>
                <a:spcPts val="0"/>
              </a:spcBef>
              <a:buNone/>
            </a:pPr>
            <a:r>
              <a:t/>
            </a:r>
            <a:endParaRPr sz="800"/>
          </a:p>
          <a:p>
            <a:pPr indent="-228600" lvl="0" marL="457200" rtl="0">
              <a:spcBef>
                <a:spcPts val="0"/>
              </a:spcBef>
            </a:pPr>
            <a:r>
              <a:rPr lang="en"/>
              <a:t>Assessed the carbon budgets for a likely chance (66%) of staying below 2°C, and a medium chance (50%) of staying below 1.5°C </a:t>
            </a:r>
          </a:p>
          <a:p>
            <a:pPr lvl="0" rtl="0">
              <a:spcBef>
                <a:spcPts val="0"/>
              </a:spcBef>
              <a:buNone/>
            </a:pPr>
            <a:r>
              <a:t/>
            </a:r>
            <a:endParaRPr sz="800"/>
          </a:p>
          <a:p>
            <a:pPr indent="-228600" lvl="0" marL="457200" rtl="0">
              <a:spcBef>
                <a:spcPts val="0"/>
              </a:spcBef>
            </a:pPr>
            <a:r>
              <a:rPr lang="en"/>
              <a:t>Used a proprietary industry database from Rystad Energy for oil and gas projects, and IEA data for coal mines, to determine emissions from </a:t>
            </a:r>
            <a:r>
              <a:rPr b="1" lang="en"/>
              <a:t>already-developed fields and mines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Shape 91"/>
          <p:cNvSpPr txBox="1"/>
          <p:nvPr>
            <p:ph idx="4294967295" type="ctrTitle"/>
          </p:nvPr>
        </p:nvSpPr>
        <p:spPr>
          <a:xfrm>
            <a:off x="659525" y="119225"/>
            <a:ext cx="8410500" cy="1159800"/>
          </a:xfrm>
          <a:prstGeom prst="rect">
            <a:avLst/>
          </a:prstGeom>
        </p:spPr>
        <p:txBody>
          <a:bodyPr anchorCtr="0" anchor="t" bIns="91425" lIns="91425" rIns="91425" wrap="square" tIns="91425">
            <a:noAutofit/>
          </a:bodyPr>
          <a:lstStyle/>
          <a:p>
            <a:pPr lvl="0" rtl="0">
              <a:spcBef>
                <a:spcPts val="0"/>
              </a:spcBef>
              <a:buNone/>
            </a:pPr>
            <a:r>
              <a:rPr lang="en" sz="1600"/>
              <a:t>Emissions from developed fossil fuel reserves, plus projected land use &amp; cement manufacture</a:t>
            </a:r>
          </a:p>
        </p:txBody>
      </p:sp>
      <p:pic>
        <p:nvPicPr>
          <p:cNvPr id="92" name="Shape 92"/>
          <p:cNvPicPr preferRelativeResize="0"/>
          <p:nvPr/>
        </p:nvPicPr>
        <p:blipFill rotWithShape="1">
          <a:blip r:embed="rId3">
            <a:alphaModFix/>
          </a:blip>
          <a:srcRect b="13102" l="7826" r="10132" t="16035"/>
          <a:stretch/>
        </p:blipFill>
        <p:spPr>
          <a:xfrm>
            <a:off x="0" y="709850"/>
            <a:ext cx="9214175" cy="4474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Shape 97"/>
          <p:cNvSpPr txBox="1"/>
          <p:nvPr>
            <p:ph type="title"/>
          </p:nvPr>
        </p:nvSpPr>
        <p:spPr>
          <a:xfrm>
            <a:off x="844425" y="422500"/>
            <a:ext cx="7175700" cy="857400"/>
          </a:xfrm>
          <a:prstGeom prst="rect">
            <a:avLst/>
          </a:prstGeom>
        </p:spPr>
        <p:txBody>
          <a:bodyPr anchorCtr="0" anchor="t" bIns="91425" lIns="91425" rIns="91425" wrap="square" tIns="91425">
            <a:noAutofit/>
          </a:bodyPr>
          <a:lstStyle/>
          <a:p>
            <a:pPr lvl="0" rtl="0">
              <a:spcBef>
                <a:spcPts val="0"/>
              </a:spcBef>
              <a:buNone/>
            </a:pPr>
            <a:r>
              <a:rPr lang="en" sz="4200"/>
              <a:t>...so what does this mean for</a:t>
            </a:r>
          </a:p>
          <a:p>
            <a:pPr indent="0" lvl="0" marL="0" marR="0" rtl="0" algn="l">
              <a:lnSpc>
                <a:spcPct val="100000"/>
              </a:lnSpc>
              <a:spcBef>
                <a:spcPts val="0"/>
              </a:spcBef>
              <a:spcAft>
                <a:spcPts val="0"/>
              </a:spcAft>
              <a:buNone/>
            </a:pPr>
            <a:r>
              <a:rPr lang="en" sz="4200"/>
              <a:t>MDB energy finance...?</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ph idx="1" type="body"/>
          </p:nvPr>
        </p:nvSpPr>
        <p:spPr>
          <a:xfrm>
            <a:off x="844425" y="1281525"/>
            <a:ext cx="7148400" cy="3148500"/>
          </a:xfrm>
          <a:prstGeom prst="rect">
            <a:avLst/>
          </a:prstGeom>
        </p:spPr>
        <p:txBody>
          <a:bodyPr anchorCtr="0" anchor="t" bIns="91425" lIns="91425" rIns="91425" wrap="square" tIns="91425">
            <a:noAutofit/>
          </a:bodyPr>
          <a:lstStyle/>
          <a:p>
            <a:pPr indent="-349250" lvl="0" marL="457200" rtl="0">
              <a:lnSpc>
                <a:spcPct val="100000"/>
              </a:lnSpc>
              <a:spcBef>
                <a:spcPts val="1000"/>
              </a:spcBef>
              <a:spcAft>
                <a:spcPts val="1000"/>
              </a:spcAft>
              <a:buSzPct val="100000"/>
              <a:buFont typeface="Arial"/>
            </a:pPr>
            <a:r>
              <a:rPr lang="en" sz="1900">
                <a:latin typeface="Arial"/>
                <a:ea typeface="Arial"/>
                <a:cs typeface="Arial"/>
                <a:sym typeface="Arial"/>
              </a:rPr>
              <a:t>Our first briefing that contains data for FY16 across multiple MDBs (including first data for the post-Paris period)</a:t>
            </a:r>
          </a:p>
          <a:p>
            <a:pPr indent="-349250" lvl="0" marL="457200" rtl="0">
              <a:lnSpc>
                <a:spcPct val="100000"/>
              </a:lnSpc>
              <a:spcBef>
                <a:spcPts val="1000"/>
              </a:spcBef>
              <a:spcAft>
                <a:spcPts val="1000"/>
              </a:spcAft>
              <a:buSzPct val="100000"/>
              <a:buFont typeface="Arial"/>
            </a:pPr>
            <a:r>
              <a:rPr lang="en" sz="1900">
                <a:latin typeface="Arial"/>
                <a:ea typeface="Arial"/>
                <a:cs typeface="Arial"/>
                <a:sym typeface="Arial"/>
              </a:rPr>
              <a:t>Published under the umbrella of The Big Shift campaign (www.bigshiftglobal.org)</a:t>
            </a:r>
          </a:p>
          <a:p>
            <a:pPr indent="-349250" lvl="0" marL="457200" rtl="0">
              <a:spcBef>
                <a:spcPts val="1000"/>
              </a:spcBef>
              <a:spcAft>
                <a:spcPts val="1000"/>
              </a:spcAft>
              <a:buSzPct val="100000"/>
              <a:buFont typeface="Arial"/>
            </a:pPr>
            <a:r>
              <a:rPr lang="en" sz="1900">
                <a:latin typeface="Arial"/>
                <a:ea typeface="Arial"/>
                <a:cs typeface="Arial"/>
                <a:sym typeface="Arial"/>
              </a:rPr>
              <a:t>Being released in conjunction with complementary E3G briefing on MDB climate finance &amp; energy finance performance</a:t>
            </a:r>
          </a:p>
          <a:p>
            <a:pPr indent="-349250" lvl="0" marL="457200" rtl="0">
              <a:lnSpc>
                <a:spcPct val="100000"/>
              </a:lnSpc>
              <a:spcBef>
                <a:spcPts val="1000"/>
              </a:spcBef>
              <a:spcAft>
                <a:spcPts val="1000"/>
              </a:spcAft>
              <a:buSzPct val="100000"/>
              <a:buFont typeface="Arial"/>
            </a:pPr>
            <a:r>
              <a:rPr b="1" lang="en" sz="1900">
                <a:latin typeface="Arial"/>
                <a:ea typeface="Arial"/>
                <a:cs typeface="Arial"/>
                <a:sym typeface="Arial"/>
              </a:rPr>
              <a:t>Release date: October 12. But today? Sneak preview</a:t>
            </a:r>
          </a:p>
        </p:txBody>
      </p:sp>
      <p:sp>
        <p:nvSpPr>
          <p:cNvPr id="103" name="Shape 103"/>
          <p:cNvSpPr txBox="1"/>
          <p:nvPr>
            <p:ph type="title"/>
          </p:nvPr>
        </p:nvSpPr>
        <p:spPr>
          <a:xfrm>
            <a:off x="844425" y="422500"/>
            <a:ext cx="6420600" cy="857400"/>
          </a:xfrm>
          <a:prstGeom prst="rect">
            <a:avLst/>
          </a:prstGeom>
        </p:spPr>
        <p:txBody>
          <a:bodyPr anchorCtr="0" anchor="t" bIns="91425" lIns="91425" rIns="91425" wrap="square" tIns="91425">
            <a:noAutofit/>
          </a:bodyPr>
          <a:lstStyle/>
          <a:p>
            <a:pPr indent="0" lvl="0" marL="0" marR="0" rtl="0" algn="l">
              <a:lnSpc>
                <a:spcPct val="100000"/>
              </a:lnSpc>
              <a:spcBef>
                <a:spcPts val="0"/>
              </a:spcBef>
              <a:spcAft>
                <a:spcPts val="0"/>
              </a:spcAft>
              <a:buNone/>
            </a:pPr>
            <a:r>
              <a:rPr lang="en">
                <a:solidFill>
                  <a:srgbClr val="0B5394"/>
                </a:solidFill>
              </a:rPr>
              <a:t>Context: Analyzing MDB finance</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Shape 108"/>
          <p:cNvSpPr txBox="1"/>
          <p:nvPr>
            <p:ph type="title"/>
          </p:nvPr>
        </p:nvSpPr>
        <p:spPr>
          <a:xfrm>
            <a:off x="844425" y="422500"/>
            <a:ext cx="3226800" cy="8574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109" name="Shape 109"/>
          <p:cNvSpPr txBox="1"/>
          <p:nvPr>
            <p:ph idx="1" type="body"/>
          </p:nvPr>
        </p:nvSpPr>
        <p:spPr>
          <a:xfrm>
            <a:off x="844425" y="1586325"/>
            <a:ext cx="5971500" cy="3148500"/>
          </a:xfrm>
          <a:prstGeom prst="rect">
            <a:avLst/>
          </a:prstGeom>
        </p:spPr>
        <p:txBody>
          <a:bodyPr anchorCtr="0" anchor="t" bIns="91425" lIns="91425" rIns="91425" wrap="square" tIns="91425">
            <a:noAutofit/>
          </a:bodyPr>
          <a:lstStyle/>
          <a:p>
            <a:pPr lvl="0" rtl="0">
              <a:spcBef>
                <a:spcPts val="0"/>
              </a:spcBef>
              <a:buNone/>
            </a:pPr>
            <a:r>
              <a:t/>
            </a:r>
            <a:endParaRPr/>
          </a:p>
        </p:txBody>
      </p:sp>
      <p:pic>
        <p:nvPicPr>
          <p:cNvPr id="110" name="Shape 110"/>
          <p:cNvPicPr preferRelativeResize="0"/>
          <p:nvPr/>
        </p:nvPicPr>
        <p:blipFill>
          <a:blip r:embed="rId3">
            <a:alphaModFix/>
          </a:blip>
          <a:stretch>
            <a:fillRect/>
          </a:stretch>
        </p:blipFill>
        <p:spPr>
          <a:xfrm>
            <a:off x="0" y="97167"/>
            <a:ext cx="9144001" cy="4949168"/>
          </a:xfrm>
          <a:prstGeom prst="rect">
            <a:avLst/>
          </a:prstGeom>
          <a:noFill/>
          <a:ln>
            <a:noFill/>
          </a:ln>
        </p:spPr>
      </p:pic>
      <p:pic>
        <p:nvPicPr>
          <p:cNvPr id="111" name="Shape 111"/>
          <p:cNvPicPr preferRelativeResize="0"/>
          <p:nvPr/>
        </p:nvPicPr>
        <p:blipFill>
          <a:blip r:embed="rId4">
            <a:alphaModFix/>
          </a:blip>
          <a:stretch>
            <a:fillRect/>
          </a:stretch>
        </p:blipFill>
        <p:spPr>
          <a:xfrm>
            <a:off x="2456475" y="276425"/>
            <a:ext cx="1085950" cy="10859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Shape 116"/>
          <p:cNvSpPr txBox="1"/>
          <p:nvPr>
            <p:ph type="title"/>
          </p:nvPr>
        </p:nvSpPr>
        <p:spPr>
          <a:xfrm>
            <a:off x="844425" y="422500"/>
            <a:ext cx="7175700" cy="857400"/>
          </a:xfrm>
          <a:prstGeom prst="rect">
            <a:avLst/>
          </a:prstGeom>
        </p:spPr>
        <p:txBody>
          <a:bodyPr anchorCtr="0" anchor="t" bIns="91425" lIns="91425" rIns="91425" wrap="square" tIns="91425">
            <a:noAutofit/>
          </a:bodyPr>
          <a:lstStyle/>
          <a:p>
            <a:pPr lvl="0" rtl="0">
              <a:spcBef>
                <a:spcPts val="0"/>
              </a:spcBef>
              <a:buNone/>
            </a:pPr>
            <a:r>
              <a:rPr lang="en"/>
              <a:t>Some key findings from “Cross Purposes”:</a:t>
            </a:r>
          </a:p>
        </p:txBody>
      </p:sp>
      <p:sp>
        <p:nvSpPr>
          <p:cNvPr id="117" name="Shape 117"/>
          <p:cNvSpPr txBox="1"/>
          <p:nvPr>
            <p:ph idx="1" type="body"/>
          </p:nvPr>
        </p:nvSpPr>
        <p:spPr>
          <a:xfrm>
            <a:off x="844425" y="1205325"/>
            <a:ext cx="7083000" cy="3148500"/>
          </a:xfrm>
          <a:prstGeom prst="rect">
            <a:avLst/>
          </a:prstGeom>
        </p:spPr>
        <p:txBody>
          <a:bodyPr anchorCtr="0" anchor="t" bIns="91425" lIns="91425" rIns="91425" wrap="square" tIns="91425">
            <a:noAutofit/>
          </a:bodyPr>
          <a:lstStyle/>
          <a:p>
            <a:pPr indent="-381000" lvl="0" marL="457200" rtl="0">
              <a:spcBef>
                <a:spcPts val="0"/>
              </a:spcBef>
              <a:buSzPct val="100000"/>
            </a:pPr>
            <a:r>
              <a:rPr lang="en" sz="2400"/>
              <a:t>In FY16, MDB  fossil finance increased over FY15 in $ terms </a:t>
            </a:r>
            <a:r>
              <a:rPr b="1" i="1" lang="en" sz="2400"/>
              <a:t>and </a:t>
            </a:r>
            <a:r>
              <a:rPr lang="en" sz="2400"/>
              <a:t>as a % of MDB energy portfolios. </a:t>
            </a:r>
          </a:p>
          <a:p>
            <a:pPr lvl="0" rtl="0">
              <a:spcBef>
                <a:spcPts val="0"/>
              </a:spcBef>
              <a:buNone/>
            </a:pPr>
            <a:r>
              <a:t/>
            </a:r>
            <a:endParaRPr sz="2400"/>
          </a:p>
          <a:p>
            <a:pPr indent="-381000" lvl="0" marL="457200" rtl="0">
              <a:spcBef>
                <a:spcPts val="0"/>
              </a:spcBef>
              <a:buSzPct val="100000"/>
            </a:pPr>
            <a:r>
              <a:rPr lang="en" sz="2400"/>
              <a:t>MDBs provided over $9 billion in public finance for fossil fuel projects in 2016 – with most approved after the Paris Agreement was reached. </a:t>
            </a:r>
          </a:p>
        </p:txBody>
      </p:sp>
    </p:spTree>
  </p:cSld>
  <p:clrMapOvr>
    <a:masterClrMapping/>
  </p:clrMapOvr>
</p:sld>
</file>

<file path=ppt/theme/theme1.xml><?xml version="1.0" encoding="utf-8"?>
<a:theme xmlns:a="http://schemas.openxmlformats.org/drawingml/2006/main" xmlns:r="http://schemas.openxmlformats.org/officeDocument/2006/relationships" name="Fidel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