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59" r:id="rId7"/>
    <p:sldId id="262" r:id="rId8"/>
    <p:sldId id="263" r:id="rId9"/>
    <p:sldId id="264"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955CA4-D3C4-3B47-B133-0F4015FE665B}" type="datetimeFigureOut">
              <a:rPr lang="en-US" smtClean="0"/>
              <a:t>22/09/15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143726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55CA4-D3C4-3B47-B133-0F4015FE665B}" type="datetimeFigureOut">
              <a:rPr lang="en-US" smtClean="0"/>
              <a:t>22/09/15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36108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55CA4-D3C4-3B47-B133-0F4015FE665B}" type="datetimeFigureOut">
              <a:rPr lang="en-US" smtClean="0"/>
              <a:t>22/09/15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365080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55CA4-D3C4-3B47-B133-0F4015FE665B}" type="datetimeFigureOut">
              <a:rPr lang="en-US" smtClean="0"/>
              <a:t>22/09/15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271478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955CA4-D3C4-3B47-B133-0F4015FE665B}" type="datetimeFigureOut">
              <a:rPr lang="en-US" smtClean="0"/>
              <a:t>22/09/15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144427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55CA4-D3C4-3B47-B133-0F4015FE665B}" type="datetimeFigureOut">
              <a:rPr lang="en-US" smtClean="0"/>
              <a:t>22/09/15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195747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955CA4-D3C4-3B47-B133-0F4015FE665B}" type="datetimeFigureOut">
              <a:rPr lang="en-US" smtClean="0"/>
              <a:t>22/09/15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225047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955CA4-D3C4-3B47-B133-0F4015FE665B}" type="datetimeFigureOut">
              <a:rPr lang="en-US" smtClean="0"/>
              <a:t>22/09/15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267751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55CA4-D3C4-3B47-B133-0F4015FE665B}" type="datetimeFigureOut">
              <a:rPr lang="en-US" smtClean="0"/>
              <a:t>22/09/15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306114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55CA4-D3C4-3B47-B133-0F4015FE665B}" type="datetimeFigureOut">
              <a:rPr lang="en-US" smtClean="0"/>
              <a:t>22/09/15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26404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55CA4-D3C4-3B47-B133-0F4015FE665B}" type="datetimeFigureOut">
              <a:rPr lang="en-US" smtClean="0"/>
              <a:t>22/09/15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63516E-248E-8A4B-9C77-7EBF6C1DF09A}" type="slidenum">
              <a:rPr lang="en-US" smtClean="0"/>
              <a:t>‹#›</a:t>
            </a:fld>
            <a:endParaRPr lang="en-US"/>
          </a:p>
        </p:txBody>
      </p:sp>
    </p:spTree>
    <p:extLst>
      <p:ext uri="{BB962C8B-B14F-4D97-AF65-F5344CB8AC3E}">
        <p14:creationId xmlns:p14="http://schemas.microsoft.com/office/powerpoint/2010/main" val="2784498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55CA4-D3C4-3B47-B133-0F4015FE665B}" type="datetimeFigureOut">
              <a:rPr lang="en-US" smtClean="0"/>
              <a:t>22/09/15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3516E-248E-8A4B-9C77-7EBF6C1DF09A}" type="slidenum">
              <a:rPr lang="en-US" smtClean="0"/>
              <a:t>‹#›</a:t>
            </a:fld>
            <a:endParaRPr lang="en-US"/>
          </a:p>
        </p:txBody>
      </p:sp>
    </p:spTree>
    <p:extLst>
      <p:ext uri="{BB962C8B-B14F-4D97-AF65-F5344CB8AC3E}">
        <p14:creationId xmlns:p14="http://schemas.microsoft.com/office/powerpoint/2010/main" val="988206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4.png"/><Relationship Id="rId6" Type="http://schemas.openxmlformats.org/officeDocument/2006/relationships/oleObject" Target="../embeddings/oleObject2.bin"/><Relationship Id="rId7" Type="http://schemas.openxmlformats.org/officeDocument/2006/relationships/package" Target="../embeddings/Microsoft_Word_Document2.docx"/><Relationship Id="rId8"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6.png"/><Relationship Id="rId6" Type="http://schemas.openxmlformats.org/officeDocument/2006/relationships/oleObject" Target="../embeddings/oleObject4.bin"/><Relationship Id="rId7" Type="http://schemas.openxmlformats.org/officeDocument/2006/relationships/package" Target="../embeddings/Microsoft_Word_Document4.docx"/><Relationship Id="rId8"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5.docx"/><Relationship Id="rId5" Type="http://schemas.openxmlformats.org/officeDocument/2006/relationships/image" Target="../media/image10.png"/><Relationship Id="rId6" Type="http://schemas.openxmlformats.org/officeDocument/2006/relationships/oleObject" Target="../embeddings/oleObject6.bin"/><Relationship Id="rId7" Type="http://schemas.openxmlformats.org/officeDocument/2006/relationships/package" Target="../embeddings/Microsoft_Word_Document6.docx"/><Relationship Id="rId8"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09" y="0"/>
            <a:ext cx="5330171" cy="5297559"/>
          </a:xfrm>
          <a:prstGeom prst="rect">
            <a:avLst/>
          </a:prstGeom>
        </p:spPr>
      </p:pic>
      <p:sp>
        <p:nvSpPr>
          <p:cNvPr id="6" name="Rectangle 5"/>
          <p:cNvSpPr/>
          <p:nvPr/>
        </p:nvSpPr>
        <p:spPr>
          <a:xfrm>
            <a:off x="200508" y="5246593"/>
            <a:ext cx="4895737" cy="1569660"/>
          </a:xfrm>
          <a:prstGeom prst="rect">
            <a:avLst/>
          </a:prstGeom>
        </p:spPr>
        <p:txBody>
          <a:bodyPr wrap="square">
            <a:spAutoFit/>
          </a:bodyPr>
          <a:lstStyle/>
          <a:p>
            <a:pPr algn="ctr"/>
            <a:r>
              <a:rPr lang="en-GB" sz="3200" b="1" dirty="0">
                <a:solidFill>
                  <a:srgbClr val="008000"/>
                </a:solidFill>
              </a:rPr>
              <a:t>Delivering a decent standard of living without costing the earth</a:t>
            </a:r>
            <a:endParaRPr lang="en-IN" sz="3200" b="1" dirty="0">
              <a:solidFill>
                <a:srgbClr val="008000"/>
              </a:solidFill>
            </a:endParaRPr>
          </a:p>
        </p:txBody>
      </p:sp>
      <p:pic>
        <p:nvPicPr>
          <p:cNvPr id="8" name="Picture 7" descr="Vasudha Logo Final-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609" y="5280339"/>
            <a:ext cx="1705625" cy="1494101"/>
          </a:xfrm>
          <a:prstGeom prst="rect">
            <a:avLst/>
          </a:prstGeom>
        </p:spPr>
      </p:pic>
      <p:pic>
        <p:nvPicPr>
          <p:cNvPr id="9" name="Picture 8"/>
          <p:cNvPicPr>
            <a:picLocks noChangeAspect="1"/>
          </p:cNvPicPr>
          <p:nvPr/>
        </p:nvPicPr>
        <p:blipFill>
          <a:blip r:embed="rId4"/>
          <a:stretch>
            <a:fillRect/>
          </a:stretch>
        </p:blipFill>
        <p:spPr>
          <a:xfrm>
            <a:off x="5096245" y="-139073"/>
            <a:ext cx="4047755" cy="5385666"/>
          </a:xfrm>
          <a:prstGeom prst="rect">
            <a:avLst/>
          </a:prstGeom>
        </p:spPr>
      </p:pic>
    </p:spTree>
    <p:extLst>
      <p:ext uri="{BB962C8B-B14F-4D97-AF65-F5344CB8AC3E}">
        <p14:creationId xmlns:p14="http://schemas.microsoft.com/office/powerpoint/2010/main" val="33400882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5"/>
            <a:ext cx="8229600" cy="744766"/>
          </a:xfrm>
        </p:spPr>
        <p:txBody>
          <a:bodyPr>
            <a:normAutofit/>
          </a:bodyPr>
          <a:lstStyle/>
          <a:p>
            <a:r>
              <a:rPr lang="en-US" sz="2800" dirty="0" smtClean="0"/>
              <a:t>Development Deficit in India</a:t>
            </a:r>
            <a:endParaRPr lang="en-US" sz="2800" dirty="0"/>
          </a:p>
        </p:txBody>
      </p:sp>
      <p:sp>
        <p:nvSpPr>
          <p:cNvPr id="3" name="Content Placeholder 2"/>
          <p:cNvSpPr>
            <a:spLocks noGrp="1"/>
          </p:cNvSpPr>
          <p:nvPr>
            <p:ph idx="1"/>
          </p:nvPr>
        </p:nvSpPr>
        <p:spPr>
          <a:xfrm>
            <a:off x="457200" y="1119676"/>
            <a:ext cx="3519542" cy="5197290"/>
          </a:xfrm>
        </p:spPr>
        <p:txBody>
          <a:bodyPr>
            <a:normAutofit fontScale="70000" lnSpcReduction="20000"/>
          </a:bodyPr>
          <a:lstStyle/>
          <a:p>
            <a:r>
              <a:rPr lang="en-GB" dirty="0" smtClean="0"/>
              <a:t>India aspires </a:t>
            </a:r>
            <a:r>
              <a:rPr lang="en-GB" dirty="0"/>
              <a:t>to reach a Human Development Index threshold of 0.9</a:t>
            </a:r>
            <a:r>
              <a:rPr lang="en-GB" dirty="0" smtClean="0"/>
              <a:t>.</a:t>
            </a:r>
          </a:p>
          <a:p>
            <a:pPr marL="0" indent="0">
              <a:buNone/>
            </a:pPr>
            <a:r>
              <a:rPr lang="en-GB" dirty="0" smtClean="0"/>
              <a:t> </a:t>
            </a:r>
          </a:p>
          <a:p>
            <a:r>
              <a:rPr lang="en-GB" dirty="0" smtClean="0"/>
              <a:t>Currently </a:t>
            </a:r>
            <a:r>
              <a:rPr lang="en-GB" dirty="0"/>
              <a:t>it is about </a:t>
            </a:r>
            <a:r>
              <a:rPr lang="en-GB" dirty="0" smtClean="0"/>
              <a:t>0.6 ranking about 135.</a:t>
            </a:r>
          </a:p>
          <a:p>
            <a:endParaRPr lang="en-GB" dirty="0" smtClean="0"/>
          </a:p>
          <a:p>
            <a:r>
              <a:rPr lang="en-GB" dirty="0" smtClean="0"/>
              <a:t>Going beyond the indicators of the Human Development Index, India’s continue to rank very low when compared to the development levels of countries with high Human Development Index for various indicators.  </a:t>
            </a:r>
          </a:p>
          <a:p>
            <a:endParaRPr lang="en-GB" dirty="0" smtClean="0"/>
          </a:p>
          <a:p>
            <a:pPr marL="0"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1391531009"/>
              </p:ext>
            </p:extLst>
          </p:nvPr>
        </p:nvGraphicFramePr>
        <p:xfrm>
          <a:off x="4125629" y="1420492"/>
          <a:ext cx="4345834" cy="2840952"/>
        </p:xfrm>
        <a:graphic>
          <a:graphicData uri="http://schemas.openxmlformats.org/presentationml/2006/ole">
            <mc:AlternateContent xmlns:mc="http://schemas.openxmlformats.org/markup-compatibility/2006">
              <mc:Choice xmlns:v="urn:schemas-microsoft-com:vml" Requires="v">
                <p:oleObj spid="_x0000_s1049" name="Document" r:id="rId4" imgW="5270500" imgH="3556000" progId="Word.Document.12">
                  <p:embed/>
                </p:oleObj>
              </mc:Choice>
              <mc:Fallback>
                <p:oleObj name="Document" r:id="rId4" imgW="5270500" imgH="3556000" progId="Word.Document.12">
                  <p:embed/>
                  <p:pic>
                    <p:nvPicPr>
                      <p:cNvPr id="0" name=""/>
                      <p:cNvPicPr/>
                      <p:nvPr/>
                    </p:nvPicPr>
                    <p:blipFill>
                      <a:blip r:embed="rId5"/>
                      <a:stretch>
                        <a:fillRect/>
                      </a:stretch>
                    </p:blipFill>
                    <p:spPr>
                      <a:xfrm>
                        <a:off x="4125629" y="1420492"/>
                        <a:ext cx="4345834" cy="284095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49960370"/>
              </p:ext>
            </p:extLst>
          </p:nvPr>
        </p:nvGraphicFramePr>
        <p:xfrm>
          <a:off x="4125629" y="4753831"/>
          <a:ext cx="4839344" cy="1981200"/>
        </p:xfrm>
        <a:graphic>
          <a:graphicData uri="http://schemas.openxmlformats.org/presentationml/2006/ole">
            <mc:AlternateContent xmlns:mc="http://schemas.openxmlformats.org/markup-compatibility/2006">
              <mc:Choice xmlns:v="urn:schemas-microsoft-com:vml" Requires="v">
                <p:oleObj spid="_x0000_s1050" name="Document" r:id="rId7" imgW="5270500" imgH="1981200" progId="Word.Document.12">
                  <p:embed/>
                </p:oleObj>
              </mc:Choice>
              <mc:Fallback>
                <p:oleObj name="Document" r:id="rId7" imgW="5270500" imgH="1981200" progId="Word.Document.12">
                  <p:embed/>
                  <p:pic>
                    <p:nvPicPr>
                      <p:cNvPr id="0" name=""/>
                      <p:cNvPicPr/>
                      <p:nvPr/>
                    </p:nvPicPr>
                    <p:blipFill>
                      <a:blip r:embed="rId8"/>
                      <a:stretch>
                        <a:fillRect/>
                      </a:stretch>
                    </p:blipFill>
                    <p:spPr>
                      <a:xfrm>
                        <a:off x="4125629" y="4753831"/>
                        <a:ext cx="4839344" cy="1981200"/>
                      </a:xfrm>
                      <a:prstGeom prst="rect">
                        <a:avLst/>
                      </a:prstGeom>
                    </p:spPr>
                  </p:pic>
                </p:oleObj>
              </mc:Fallback>
            </mc:AlternateContent>
          </a:graphicData>
        </a:graphic>
      </p:graphicFrame>
      <p:sp>
        <p:nvSpPr>
          <p:cNvPr id="7" name="Rectangle 6"/>
          <p:cNvSpPr/>
          <p:nvPr/>
        </p:nvSpPr>
        <p:spPr>
          <a:xfrm>
            <a:off x="4375916" y="4253105"/>
            <a:ext cx="4511208" cy="400110"/>
          </a:xfrm>
          <a:prstGeom prst="rect">
            <a:avLst/>
          </a:prstGeom>
        </p:spPr>
        <p:txBody>
          <a:bodyPr wrap="none">
            <a:spAutoFit/>
          </a:bodyPr>
          <a:lstStyle/>
          <a:p>
            <a:r>
              <a:rPr lang="en-GB" sz="2000" b="1" i="1" dirty="0"/>
              <a:t>Indicators related to Access to Education</a:t>
            </a:r>
            <a:r>
              <a:rPr lang="en-IN" b="1" dirty="0" smtClean="0">
                <a:effectLst/>
              </a:rPr>
              <a:t> </a:t>
            </a:r>
            <a:endParaRPr lang="en-US" b="1" dirty="0"/>
          </a:p>
        </p:txBody>
      </p:sp>
      <p:sp>
        <p:nvSpPr>
          <p:cNvPr id="8" name="Rectangle 7"/>
          <p:cNvSpPr/>
          <p:nvPr/>
        </p:nvSpPr>
        <p:spPr>
          <a:xfrm>
            <a:off x="4928033" y="1051160"/>
            <a:ext cx="2095057" cy="400110"/>
          </a:xfrm>
          <a:prstGeom prst="rect">
            <a:avLst/>
          </a:prstGeom>
        </p:spPr>
        <p:txBody>
          <a:bodyPr wrap="none">
            <a:spAutoFit/>
          </a:bodyPr>
          <a:lstStyle/>
          <a:p>
            <a:r>
              <a:rPr lang="en-GB" sz="2000" b="1" i="1" dirty="0"/>
              <a:t>Health Indicators:</a:t>
            </a:r>
            <a:endParaRPr lang="en-IN" sz="2000" b="1" dirty="0"/>
          </a:p>
        </p:txBody>
      </p:sp>
    </p:spTree>
    <p:extLst>
      <p:ext uri="{BB962C8B-B14F-4D97-AF65-F5344CB8AC3E}">
        <p14:creationId xmlns:p14="http://schemas.microsoft.com/office/powerpoint/2010/main" val="16845459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1208"/>
          </a:xfrm>
        </p:spPr>
        <p:txBody>
          <a:bodyPr>
            <a:normAutofit fontScale="90000"/>
          </a:bodyPr>
          <a:lstStyle/>
          <a:p>
            <a:r>
              <a:rPr lang="en-US" dirty="0" smtClean="0"/>
              <a:t>Development Deficit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537961138"/>
              </p:ext>
            </p:extLst>
          </p:nvPr>
        </p:nvGraphicFramePr>
        <p:xfrm>
          <a:off x="0" y="1755853"/>
          <a:ext cx="4895737" cy="5102147"/>
        </p:xfrm>
        <a:graphic>
          <a:graphicData uri="http://schemas.openxmlformats.org/presentationml/2006/ole">
            <mc:AlternateContent xmlns:mc="http://schemas.openxmlformats.org/markup-compatibility/2006">
              <mc:Choice xmlns:v="urn:schemas-microsoft-com:vml" Requires="v">
                <p:oleObj spid="_x0000_s2075" name="Document" r:id="rId4" imgW="5270500" imgH="5918200" progId="Word.Document.12">
                  <p:embed/>
                </p:oleObj>
              </mc:Choice>
              <mc:Fallback>
                <p:oleObj name="Document" r:id="rId4" imgW="5270500" imgH="5918200" progId="Word.Document.12">
                  <p:embed/>
                  <p:pic>
                    <p:nvPicPr>
                      <p:cNvPr id="0" name=""/>
                      <p:cNvPicPr/>
                      <p:nvPr/>
                    </p:nvPicPr>
                    <p:blipFill>
                      <a:blip r:embed="rId5"/>
                      <a:stretch>
                        <a:fillRect/>
                      </a:stretch>
                    </p:blipFill>
                    <p:spPr>
                      <a:xfrm>
                        <a:off x="0" y="1755853"/>
                        <a:ext cx="4895737" cy="5102147"/>
                      </a:xfrm>
                      <a:prstGeom prst="rect">
                        <a:avLst/>
                      </a:prstGeom>
                    </p:spPr>
                  </p:pic>
                </p:oleObj>
              </mc:Fallback>
            </mc:AlternateContent>
          </a:graphicData>
        </a:graphic>
      </p:graphicFrame>
      <p:sp>
        <p:nvSpPr>
          <p:cNvPr id="6" name="Rectangle 5"/>
          <p:cNvSpPr/>
          <p:nvPr/>
        </p:nvSpPr>
        <p:spPr>
          <a:xfrm>
            <a:off x="0" y="1041527"/>
            <a:ext cx="4572000" cy="707886"/>
          </a:xfrm>
          <a:prstGeom prst="rect">
            <a:avLst/>
          </a:prstGeom>
        </p:spPr>
        <p:txBody>
          <a:bodyPr>
            <a:spAutoFit/>
          </a:bodyPr>
          <a:lstStyle/>
          <a:p>
            <a:pPr algn="ctr"/>
            <a:r>
              <a:rPr lang="en-GB" sz="2000" b="1" i="1" dirty="0"/>
              <a:t>Indicators related to Access to Basic Infrastructure</a:t>
            </a:r>
            <a:r>
              <a:rPr lang="en-IN" sz="2000" b="1" dirty="0" smtClean="0">
                <a:effectLst/>
              </a:rPr>
              <a:t> </a:t>
            </a:r>
            <a:endParaRPr lang="en-US" sz="20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3001984908"/>
              </p:ext>
            </p:extLst>
          </p:nvPr>
        </p:nvGraphicFramePr>
        <p:xfrm>
          <a:off x="5062827" y="1888404"/>
          <a:ext cx="4081173" cy="4219053"/>
        </p:xfrm>
        <a:graphic>
          <a:graphicData uri="http://schemas.openxmlformats.org/presentationml/2006/ole">
            <mc:AlternateContent xmlns:mc="http://schemas.openxmlformats.org/markup-compatibility/2006">
              <mc:Choice xmlns:v="urn:schemas-microsoft-com:vml" Requires="v">
                <p:oleObj spid="_x0000_s2076" name="Document" r:id="rId7" imgW="5270500" imgH="4419600" progId="Word.Document.12">
                  <p:embed/>
                </p:oleObj>
              </mc:Choice>
              <mc:Fallback>
                <p:oleObj name="Document" r:id="rId7" imgW="5270500" imgH="4419600" progId="Word.Document.12">
                  <p:embed/>
                  <p:pic>
                    <p:nvPicPr>
                      <p:cNvPr id="0" name=""/>
                      <p:cNvPicPr/>
                      <p:nvPr/>
                    </p:nvPicPr>
                    <p:blipFill>
                      <a:blip r:embed="rId8"/>
                      <a:stretch>
                        <a:fillRect/>
                      </a:stretch>
                    </p:blipFill>
                    <p:spPr>
                      <a:xfrm>
                        <a:off x="5062827" y="1888404"/>
                        <a:ext cx="4081173" cy="4219053"/>
                      </a:xfrm>
                      <a:prstGeom prst="rect">
                        <a:avLst/>
                      </a:prstGeom>
                    </p:spPr>
                  </p:pic>
                </p:oleObj>
              </mc:Fallback>
            </mc:AlternateContent>
          </a:graphicData>
        </a:graphic>
      </p:graphicFrame>
      <p:sp>
        <p:nvSpPr>
          <p:cNvPr id="8" name="Rectangle 7"/>
          <p:cNvSpPr/>
          <p:nvPr/>
        </p:nvSpPr>
        <p:spPr>
          <a:xfrm>
            <a:off x="5079536" y="1193927"/>
            <a:ext cx="3822114" cy="400110"/>
          </a:xfrm>
          <a:prstGeom prst="rect">
            <a:avLst/>
          </a:prstGeom>
        </p:spPr>
        <p:txBody>
          <a:bodyPr wrap="square">
            <a:spAutoFit/>
          </a:bodyPr>
          <a:lstStyle/>
          <a:p>
            <a:pPr algn="ctr"/>
            <a:r>
              <a:rPr lang="en-US" sz="2000" b="1" i="1" dirty="0" smtClean="0"/>
              <a:t>Prosperity Indicators</a:t>
            </a:r>
            <a:endParaRPr lang="en-US" sz="2000" b="1" dirty="0"/>
          </a:p>
        </p:txBody>
      </p:sp>
    </p:spTree>
    <p:extLst>
      <p:ext uri="{BB962C8B-B14F-4D97-AF65-F5344CB8AC3E}">
        <p14:creationId xmlns:p14="http://schemas.microsoft.com/office/powerpoint/2010/main" val="22437869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1478"/>
          </a:xfrm>
        </p:spPr>
        <p:txBody>
          <a:bodyPr>
            <a:normAutofit fontScale="90000"/>
          </a:bodyPr>
          <a:lstStyle/>
          <a:p>
            <a:r>
              <a:rPr lang="en-US" dirty="0" smtClean="0"/>
              <a:t>Development Deficit - Short</a:t>
            </a:r>
            <a:endParaRPr lang="en-US" dirty="0"/>
          </a:p>
        </p:txBody>
      </p:sp>
      <p:sp>
        <p:nvSpPr>
          <p:cNvPr id="3" name="Content Placeholder 2"/>
          <p:cNvSpPr>
            <a:spLocks noGrp="1"/>
          </p:cNvSpPr>
          <p:nvPr>
            <p:ph idx="1"/>
          </p:nvPr>
        </p:nvSpPr>
        <p:spPr>
          <a:xfrm>
            <a:off x="457200" y="1186520"/>
            <a:ext cx="3669923" cy="5397828"/>
          </a:xfrm>
        </p:spPr>
        <p:txBody>
          <a:bodyPr>
            <a:normAutofit fontScale="92500"/>
          </a:bodyPr>
          <a:lstStyle/>
          <a:p>
            <a:r>
              <a:rPr lang="en-US" dirty="0" smtClean="0"/>
              <a:t>If past trends of growth and development continues, it could take India as much as 30 years to reach the thresholds of development of Countries with High Human Development Index</a:t>
            </a:r>
            <a:endParaRPr lang="en-US" dirty="0"/>
          </a:p>
        </p:txBody>
      </p:sp>
      <p:pic>
        <p:nvPicPr>
          <p:cNvPr id="5" name="Picture 4"/>
          <p:cNvPicPr>
            <a:picLocks noChangeAspect="1"/>
          </p:cNvPicPr>
          <p:nvPr/>
        </p:nvPicPr>
        <p:blipFill>
          <a:blip r:embed="rId2"/>
          <a:stretch>
            <a:fillRect/>
          </a:stretch>
        </p:blipFill>
        <p:spPr>
          <a:xfrm>
            <a:off x="4127123" y="1353635"/>
            <a:ext cx="4927600" cy="4512117"/>
          </a:xfrm>
          <a:prstGeom prst="rect">
            <a:avLst/>
          </a:prstGeom>
        </p:spPr>
      </p:pic>
    </p:spTree>
    <p:extLst>
      <p:ext uri="{BB962C8B-B14F-4D97-AF65-F5344CB8AC3E}">
        <p14:creationId xmlns:p14="http://schemas.microsoft.com/office/powerpoint/2010/main" val="9868719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8324"/>
          </a:xfrm>
        </p:spPr>
        <p:txBody>
          <a:bodyPr>
            <a:normAutofit/>
          </a:bodyPr>
          <a:lstStyle/>
          <a:p>
            <a:r>
              <a:rPr lang="en-GB" sz="2800" dirty="0"/>
              <a:t>The Driver for Achieving Decent Standard of Living</a:t>
            </a:r>
            <a:r>
              <a:rPr lang="en-IN" sz="2800" dirty="0"/>
              <a:t> </a:t>
            </a:r>
            <a:endParaRPr lang="en-US" sz="2800" dirty="0"/>
          </a:p>
        </p:txBody>
      </p:sp>
      <p:sp>
        <p:nvSpPr>
          <p:cNvPr id="3" name="Content Placeholder 2"/>
          <p:cNvSpPr>
            <a:spLocks noGrp="1"/>
          </p:cNvSpPr>
          <p:nvPr>
            <p:ph idx="1"/>
          </p:nvPr>
        </p:nvSpPr>
        <p:spPr>
          <a:xfrm>
            <a:off x="457200" y="1236654"/>
            <a:ext cx="4354993" cy="5247425"/>
          </a:xfrm>
        </p:spPr>
        <p:txBody>
          <a:bodyPr>
            <a:normAutofit fontScale="62500" lnSpcReduction="20000"/>
          </a:bodyPr>
          <a:lstStyle/>
          <a:p>
            <a:r>
              <a:rPr lang="en-GB" dirty="0"/>
              <a:t>India needs to </a:t>
            </a:r>
            <a:r>
              <a:rPr lang="en-GB" dirty="0" smtClean="0"/>
              <a:t>opt for polices and programmes that could accelerate addressing </a:t>
            </a:r>
            <a:r>
              <a:rPr lang="en-GB" dirty="0"/>
              <a:t>poverty </a:t>
            </a:r>
            <a:r>
              <a:rPr lang="en-GB" dirty="0" smtClean="0"/>
              <a:t>elimination</a:t>
            </a:r>
          </a:p>
          <a:p>
            <a:r>
              <a:rPr lang="en-GB" dirty="0"/>
              <a:t>One of such key drivers clearly is energy access</a:t>
            </a:r>
            <a:r>
              <a:rPr lang="en-IN" dirty="0"/>
              <a:t> </a:t>
            </a:r>
            <a:endParaRPr lang="en-IN" dirty="0" smtClean="0"/>
          </a:p>
          <a:p>
            <a:r>
              <a:rPr lang="en-GB" dirty="0"/>
              <a:t>enough evidence to prove that, without energy services of adequate quality and quantity, countries have struggled to meet their  Millennium Development Goals (MDGs)</a:t>
            </a:r>
            <a:r>
              <a:rPr lang="en-IN" dirty="0"/>
              <a:t> </a:t>
            </a:r>
            <a:endParaRPr lang="en-IN" dirty="0" smtClean="0"/>
          </a:p>
          <a:p>
            <a:r>
              <a:rPr lang="en-IN" dirty="0" smtClean="0"/>
              <a:t>Clear co-relation between energy access and HDI and energy access and GDP</a:t>
            </a:r>
          </a:p>
          <a:p>
            <a:r>
              <a:rPr lang="en-IN" dirty="0" smtClean="0"/>
              <a:t>Clear co-relation between energy access and the 16 sustainable development goals and indicators</a:t>
            </a:r>
          </a:p>
          <a:p>
            <a:endParaRPr lang="en-US" dirty="0"/>
          </a:p>
        </p:txBody>
      </p:sp>
      <p:pic>
        <p:nvPicPr>
          <p:cNvPr id="4" name="Picture 3"/>
          <p:cNvPicPr>
            <a:picLocks noChangeAspect="1"/>
          </p:cNvPicPr>
          <p:nvPr/>
        </p:nvPicPr>
        <p:blipFill>
          <a:blip r:embed="rId2"/>
          <a:stretch>
            <a:fillRect/>
          </a:stretch>
        </p:blipFill>
        <p:spPr>
          <a:xfrm>
            <a:off x="4812193" y="1587597"/>
            <a:ext cx="3756798" cy="3566608"/>
          </a:xfrm>
          <a:prstGeom prst="rect">
            <a:avLst/>
          </a:prstGeom>
        </p:spPr>
      </p:pic>
    </p:spTree>
    <p:extLst>
      <p:ext uri="{BB962C8B-B14F-4D97-AF65-F5344CB8AC3E}">
        <p14:creationId xmlns:p14="http://schemas.microsoft.com/office/powerpoint/2010/main" val="7319791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98931129"/>
              </p:ext>
            </p:extLst>
          </p:nvPr>
        </p:nvGraphicFramePr>
        <p:xfrm>
          <a:off x="651652" y="417789"/>
          <a:ext cx="6232456" cy="3693251"/>
        </p:xfrm>
        <a:graphic>
          <a:graphicData uri="http://schemas.openxmlformats.org/presentationml/2006/ole">
            <mc:AlternateContent xmlns:mc="http://schemas.openxmlformats.org/markup-compatibility/2006">
              <mc:Choice xmlns:v="urn:schemas-microsoft-com:vml" Requires="v">
                <p:oleObj spid="_x0000_s3097" name="Document" r:id="rId4" imgW="5410200" imgH="8674100" progId="Word.Document.12">
                  <p:embed/>
                </p:oleObj>
              </mc:Choice>
              <mc:Fallback>
                <p:oleObj name="Document" r:id="rId4" imgW="5410200" imgH="8674100" progId="Word.Document.12">
                  <p:embed/>
                  <p:pic>
                    <p:nvPicPr>
                      <p:cNvPr id="0" name=""/>
                      <p:cNvPicPr/>
                      <p:nvPr/>
                    </p:nvPicPr>
                    <p:blipFill>
                      <a:blip r:embed="rId5"/>
                      <a:stretch>
                        <a:fillRect/>
                      </a:stretch>
                    </p:blipFill>
                    <p:spPr>
                      <a:xfrm>
                        <a:off x="651652" y="417789"/>
                        <a:ext cx="6232456" cy="369325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2938096"/>
              </p:ext>
            </p:extLst>
          </p:nvPr>
        </p:nvGraphicFramePr>
        <p:xfrm>
          <a:off x="644133" y="4146193"/>
          <a:ext cx="6239975" cy="2535655"/>
        </p:xfrm>
        <a:graphic>
          <a:graphicData uri="http://schemas.openxmlformats.org/presentationml/2006/ole">
            <mc:AlternateContent xmlns:mc="http://schemas.openxmlformats.org/markup-compatibility/2006">
              <mc:Choice xmlns:v="urn:schemas-microsoft-com:vml" Requires="v">
                <p:oleObj spid="_x0000_s3098" name="Document" r:id="rId7" imgW="5410200" imgH="5740400" progId="Word.Document.12">
                  <p:embed/>
                </p:oleObj>
              </mc:Choice>
              <mc:Fallback>
                <p:oleObj name="Document" r:id="rId7" imgW="5410200" imgH="5740400" progId="Word.Document.12">
                  <p:embed/>
                  <p:pic>
                    <p:nvPicPr>
                      <p:cNvPr id="0" name=""/>
                      <p:cNvPicPr/>
                      <p:nvPr/>
                    </p:nvPicPr>
                    <p:blipFill>
                      <a:blip r:embed="rId8"/>
                      <a:stretch>
                        <a:fillRect/>
                      </a:stretch>
                    </p:blipFill>
                    <p:spPr>
                      <a:xfrm>
                        <a:off x="644133" y="4146193"/>
                        <a:ext cx="6239975" cy="2535655"/>
                      </a:xfrm>
                      <a:prstGeom prst="rect">
                        <a:avLst/>
                      </a:prstGeom>
                    </p:spPr>
                  </p:pic>
                </p:oleObj>
              </mc:Fallback>
            </mc:AlternateContent>
          </a:graphicData>
        </a:graphic>
      </p:graphicFrame>
    </p:spTree>
    <p:extLst>
      <p:ext uri="{BB962C8B-B14F-4D97-AF65-F5344CB8AC3E}">
        <p14:creationId xmlns:p14="http://schemas.microsoft.com/office/powerpoint/2010/main" val="1310541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4901"/>
          </a:xfrm>
        </p:spPr>
        <p:txBody>
          <a:bodyPr/>
          <a:lstStyle/>
          <a:p>
            <a:r>
              <a:rPr lang="en-US" dirty="0" smtClean="0"/>
              <a:t>The Solution </a:t>
            </a:r>
            <a:endParaRPr lang="en-US" dirty="0"/>
          </a:p>
        </p:txBody>
      </p:sp>
      <p:sp>
        <p:nvSpPr>
          <p:cNvPr id="3" name="Content Placeholder 2"/>
          <p:cNvSpPr>
            <a:spLocks noGrp="1"/>
          </p:cNvSpPr>
          <p:nvPr>
            <p:ph idx="1"/>
          </p:nvPr>
        </p:nvSpPr>
        <p:spPr>
          <a:xfrm>
            <a:off x="457200" y="1069539"/>
            <a:ext cx="8229600" cy="5564943"/>
          </a:xfrm>
        </p:spPr>
        <p:txBody>
          <a:bodyPr>
            <a:normAutofit fontScale="77500" lnSpcReduction="20000"/>
          </a:bodyPr>
          <a:lstStyle/>
          <a:p>
            <a:pPr lvl="0"/>
            <a:r>
              <a:rPr lang="en-GB" dirty="0" smtClean="0"/>
              <a:t>Hitherto </a:t>
            </a:r>
            <a:r>
              <a:rPr lang="en-GB" dirty="0"/>
              <a:t>followed policies have not worked.</a:t>
            </a:r>
            <a:endParaRPr lang="en-IN" dirty="0"/>
          </a:p>
          <a:p>
            <a:pPr lvl="0"/>
            <a:r>
              <a:rPr lang="en-GB" dirty="0"/>
              <a:t>Further, </a:t>
            </a:r>
            <a:r>
              <a:rPr lang="en-GB" dirty="0" smtClean="0"/>
              <a:t>the IEA predicts that with a continued </a:t>
            </a:r>
            <a:r>
              <a:rPr lang="en-GB" dirty="0"/>
              <a:t>dependence on business as usual plan, 20 </a:t>
            </a:r>
            <a:r>
              <a:rPr lang="en-GB" dirty="0" smtClean="0"/>
              <a:t>% of </a:t>
            </a:r>
            <a:r>
              <a:rPr lang="en-GB" dirty="0"/>
              <a:t>India’s population will </a:t>
            </a:r>
            <a:r>
              <a:rPr lang="en-GB" dirty="0" smtClean="0"/>
              <a:t>continue to be denied access </a:t>
            </a:r>
            <a:r>
              <a:rPr lang="en-GB" dirty="0"/>
              <a:t>to electricity </a:t>
            </a:r>
            <a:r>
              <a:rPr lang="en-GB" dirty="0" smtClean="0"/>
              <a:t>even </a:t>
            </a:r>
            <a:r>
              <a:rPr lang="en-GB" dirty="0"/>
              <a:t>in the year 2030. </a:t>
            </a:r>
            <a:endParaRPr lang="en-IN" dirty="0"/>
          </a:p>
          <a:p>
            <a:r>
              <a:rPr lang="en-US" dirty="0" smtClean="0"/>
              <a:t>Therefore what is required is a energy access solution that</a:t>
            </a:r>
          </a:p>
          <a:p>
            <a:pPr lvl="1"/>
            <a:r>
              <a:rPr lang="en-US" dirty="0" smtClean="0"/>
              <a:t>Ensure lighting, heating and cooling and cooking needs</a:t>
            </a:r>
          </a:p>
          <a:p>
            <a:pPr lvl="1"/>
            <a:r>
              <a:rPr lang="en-US" dirty="0" smtClean="0"/>
              <a:t>Ensures adequate availability of energy for productive use – livelihood enhancement</a:t>
            </a:r>
          </a:p>
          <a:p>
            <a:pPr lvl="1"/>
            <a:r>
              <a:rPr lang="en-US" dirty="0" smtClean="0"/>
              <a:t>Ensures basic infrastructure facilities like health, education, water and sanitation </a:t>
            </a:r>
          </a:p>
          <a:p>
            <a:pPr lvl="1"/>
            <a:r>
              <a:rPr lang="en-US" dirty="0" smtClean="0"/>
              <a:t>Access to markets</a:t>
            </a:r>
          </a:p>
          <a:p>
            <a:pPr lvl="1"/>
            <a:r>
              <a:rPr lang="en-US" dirty="0" smtClean="0"/>
              <a:t>is scalable and replicable</a:t>
            </a:r>
          </a:p>
          <a:p>
            <a:pPr lvl="1"/>
            <a:r>
              <a:rPr lang="en-US" dirty="0" smtClean="0"/>
              <a:t>is cost effective and could be made cost effective</a:t>
            </a:r>
          </a:p>
          <a:p>
            <a:pPr lvl="1"/>
            <a:r>
              <a:rPr lang="en-US" dirty="0" smtClean="0"/>
              <a:t>is reliable and not prone to “last mile connectivity” issues</a:t>
            </a:r>
          </a:p>
          <a:p>
            <a:pPr lvl="1"/>
            <a:r>
              <a:rPr lang="en-US" dirty="0" smtClean="0"/>
              <a:t>Is designed to meet with variable electricity and energy needs of people and co-exists with grid in the medium and long term</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13173215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DRE- A Cost Effective Solution?</a:t>
            </a:r>
            <a:endParaRPr lang="en-US" dirty="0"/>
          </a:p>
        </p:txBody>
      </p:sp>
      <p:pic>
        <p:nvPicPr>
          <p:cNvPr id="4" name="Picture 3"/>
          <p:cNvPicPr>
            <a:picLocks noChangeAspect="1"/>
          </p:cNvPicPr>
          <p:nvPr/>
        </p:nvPicPr>
        <p:blipFill>
          <a:blip r:embed="rId2"/>
          <a:stretch>
            <a:fillRect/>
          </a:stretch>
        </p:blipFill>
        <p:spPr>
          <a:xfrm>
            <a:off x="495300" y="1417638"/>
            <a:ext cx="8140700" cy="5017954"/>
          </a:xfrm>
          <a:prstGeom prst="rect">
            <a:avLst/>
          </a:prstGeom>
        </p:spPr>
      </p:pic>
    </p:spTree>
    <p:extLst>
      <p:ext uri="{BB962C8B-B14F-4D97-AF65-F5344CB8AC3E}">
        <p14:creationId xmlns:p14="http://schemas.microsoft.com/office/powerpoint/2010/main" val="15973742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6112"/>
          </a:xfrm>
        </p:spPr>
        <p:txBody>
          <a:bodyPr>
            <a:noAutofit/>
          </a:bodyPr>
          <a:lstStyle/>
          <a:p>
            <a:r>
              <a:rPr lang="en-GB" sz="2800" b="1" dirty="0" smtClean="0"/>
              <a:t>Delivering a decent standard of living without costing the earth! – India’s </a:t>
            </a:r>
            <a:r>
              <a:rPr lang="en-GB" sz="2800" b="1" dirty="0" err="1" smtClean="0"/>
              <a:t>iNDC</a:t>
            </a:r>
            <a:r>
              <a:rPr lang="en-GB" sz="2800" b="1" dirty="0" smtClean="0"/>
              <a:t> for 2030 – could it be a milestone</a:t>
            </a:r>
            <a:endParaRPr lang="en-US" sz="2800" dirty="0"/>
          </a:p>
        </p:txBody>
      </p:sp>
      <p:pic>
        <p:nvPicPr>
          <p:cNvPr id="5" name="Picture 4"/>
          <p:cNvPicPr>
            <a:picLocks noChangeAspect="1"/>
          </p:cNvPicPr>
          <p:nvPr/>
        </p:nvPicPr>
        <p:blipFill>
          <a:blip r:embed="rId2"/>
          <a:stretch>
            <a:fillRect/>
          </a:stretch>
        </p:blipFill>
        <p:spPr>
          <a:xfrm>
            <a:off x="278813" y="1751308"/>
            <a:ext cx="5469083" cy="4813300"/>
          </a:xfrm>
          <a:prstGeom prst="rect">
            <a:avLst/>
          </a:prstGeom>
        </p:spPr>
      </p:pic>
      <p:sp>
        <p:nvSpPr>
          <p:cNvPr id="6" name="TextBox 5"/>
          <p:cNvSpPr txBox="1"/>
          <p:nvPr/>
        </p:nvSpPr>
        <p:spPr>
          <a:xfrm>
            <a:off x="5864859" y="1801443"/>
            <a:ext cx="2671560" cy="4247317"/>
          </a:xfrm>
          <a:prstGeom prst="rect">
            <a:avLst/>
          </a:prstGeom>
          <a:noFill/>
        </p:spPr>
        <p:txBody>
          <a:bodyPr wrap="square" rtlCol="0">
            <a:spAutoFit/>
          </a:bodyPr>
          <a:lstStyle/>
          <a:p>
            <a:pPr marL="285750" indent="-285750">
              <a:buFont typeface="Arial"/>
              <a:buChar char="•"/>
            </a:pPr>
            <a:r>
              <a:rPr lang="en-US" dirty="0" smtClean="0"/>
              <a:t>400 Million People provided with energy access through DRE Mini-Grids by 2022</a:t>
            </a:r>
          </a:p>
          <a:p>
            <a:endParaRPr lang="en-US" dirty="0" smtClean="0"/>
          </a:p>
          <a:p>
            <a:pPr marL="285750" indent="-285750">
              <a:buFont typeface="Arial"/>
              <a:buChar char="•"/>
            </a:pPr>
            <a:r>
              <a:rPr lang="en-US" dirty="0" smtClean="0"/>
              <a:t>200 GW of Renewable Energy by 2022</a:t>
            </a:r>
          </a:p>
          <a:p>
            <a:pPr marL="285750" indent="-285750">
              <a:buFont typeface="Arial"/>
              <a:buChar char="•"/>
            </a:pPr>
            <a:endParaRPr lang="en-US" dirty="0"/>
          </a:p>
          <a:p>
            <a:pPr marL="285750" indent="-285750">
              <a:buFont typeface="Arial"/>
              <a:buChar char="•"/>
            </a:pPr>
            <a:r>
              <a:rPr lang="en-US" dirty="0" smtClean="0"/>
              <a:t>Stand alone clean energy solutions for the 80% of India’s households that still depend on traditional bio-mass for heating and cooking </a:t>
            </a:r>
            <a:endParaRPr lang="en-US" dirty="0"/>
          </a:p>
        </p:txBody>
      </p:sp>
    </p:spTree>
    <p:extLst>
      <p:ext uri="{BB962C8B-B14F-4D97-AF65-F5344CB8AC3E}">
        <p14:creationId xmlns:p14="http://schemas.microsoft.com/office/powerpoint/2010/main" val="9737238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TotalTime>
  <Words>423</Words>
  <Application>Microsoft Macintosh PowerPoint</Application>
  <PresentationFormat>On-screen Show (4:3)</PresentationFormat>
  <Paragraphs>39</Paragraphs>
  <Slides>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1" baseType="lpstr">
      <vt:lpstr>Office Theme</vt:lpstr>
      <vt:lpstr>Document</vt:lpstr>
      <vt:lpstr>PowerPoint Presentation</vt:lpstr>
      <vt:lpstr>Development Deficit in India</vt:lpstr>
      <vt:lpstr>Development Deficit</vt:lpstr>
      <vt:lpstr>Development Deficit - Short</vt:lpstr>
      <vt:lpstr>The Driver for Achieving Decent Standard of Living </vt:lpstr>
      <vt:lpstr>PowerPoint Presentation</vt:lpstr>
      <vt:lpstr>The Solution </vt:lpstr>
      <vt:lpstr>DRE- A Cost Effective Solution?</vt:lpstr>
      <vt:lpstr>Delivering a decent standard of living without costing the earth! – India’s iNDC for 2030 – could it be a milestone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SRINIIVAS KRISHNASWAMY</dc:creator>
  <cp:lastModifiedBy>SRINIIVAS KRISHNASWAMY</cp:lastModifiedBy>
  <cp:revision>12</cp:revision>
  <dcterms:created xsi:type="dcterms:W3CDTF">2015-09-21T07:42:11Z</dcterms:created>
  <dcterms:modified xsi:type="dcterms:W3CDTF">2015-09-22T04:58:20Z</dcterms:modified>
</cp:coreProperties>
</file>