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tmp" ContentType="image/p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72" r:id="rId3"/>
    <p:sldId id="288" r:id="rId4"/>
    <p:sldId id="265" r:id="rId5"/>
    <p:sldId id="287" r:id="rId6"/>
    <p:sldId id="289" r:id="rId7"/>
    <p:sldId id="290" r:id="rId8"/>
    <p:sldId id="267" r:id="rId9"/>
    <p:sldId id="273" r:id="rId10"/>
    <p:sldId id="269" r:id="rId11"/>
    <p:sldId id="270" r:id="rId12"/>
    <p:sldId id="276" r:id="rId13"/>
    <p:sldId id="275" r:id="rId14"/>
    <p:sldId id="278" r:id="rId15"/>
    <p:sldId id="277" r:id="rId16"/>
    <p:sldId id="268" r:id="rId17"/>
    <p:sldId id="284" r:id="rId18"/>
    <p:sldId id="285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400"/>
    <a:srgbClr val="0B9FC3"/>
    <a:srgbClr val="F67B02"/>
    <a:srgbClr val="F6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2093" autoAdjust="0"/>
  </p:normalViewPr>
  <p:slideViewPr>
    <p:cSldViewPr snapToGrid="0">
      <p:cViewPr>
        <p:scale>
          <a:sx n="94" d="100"/>
          <a:sy n="94" d="100"/>
        </p:scale>
        <p:origin x="-94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inivaskrishnaswamy:Desktop:Afric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rag\AppData\Local\Microsoft\Windows\INetCache\Content.Outlook\21JWB55K\GHGPI%20Economywide%20State%20Level%20Estimates%20-%2025th%20September%202017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irag\AppData\Local\Microsoft\Windows\INetCache\Content.Outlook\21JWB55K\GHGPI%20Economywide%20State%20Level%20Estimates%20-%2025th%20September%202017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inivaskrishnaswamy:Downloads:WorldResourcesInstituteCAIT%20(3)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inivaskrishnaswamy:Downloads:WorldResourcesInstituteCAIT%20(3).csv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rinivaskrishnaswamy:Desktop:Afr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India's Emission Profile from 2005-13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AFOLU</c:v>
          </c:tx>
          <c:invertIfNegative val="0"/>
          <c:cat>
            <c:numRef>
              <c:f>Sheet2!$C$28:$K$28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Sheet2!$C$29:$K$29</c:f>
              <c:numCache>
                <c:formatCode>_(* #,##0.00_);_(* \(#,##0.00\);_(* "-"??_);_(@_)</c:formatCode>
                <c:ptCount val="9"/>
                <c:pt idx="0">
                  <c:v>201.2413949732591</c:v>
                </c:pt>
                <c:pt idx="1">
                  <c:v>210.319527694709</c:v>
                </c:pt>
                <c:pt idx="2">
                  <c:v>216.4606744158074</c:v>
                </c:pt>
                <c:pt idx="3">
                  <c:v>216.5876419009377</c:v>
                </c:pt>
                <c:pt idx="4">
                  <c:v>212.45900652866</c:v>
                </c:pt>
                <c:pt idx="5">
                  <c:v>213.8047359843872</c:v>
                </c:pt>
                <c:pt idx="6">
                  <c:v>175.3439839190134</c:v>
                </c:pt>
                <c:pt idx="7">
                  <c:v>171.6424420041524</c:v>
                </c:pt>
                <c:pt idx="8">
                  <c:v>171.940837066255</c:v>
                </c:pt>
              </c:numCache>
            </c:numRef>
          </c:val>
        </c:ser>
        <c:ser>
          <c:idx val="1"/>
          <c:order val="1"/>
          <c:tx>
            <c:v>Energy</c:v>
          </c:tx>
          <c:invertIfNegative val="0"/>
          <c:cat>
            <c:numRef>
              <c:f>Sheet2!$C$28:$K$28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Sheet2!$C$30:$K$30</c:f>
              <c:numCache>
                <c:formatCode>_(* #,##0.00_);_(* \(#,##0.00\);_(* "-"??_);_(@_)</c:formatCode>
                <c:ptCount val="9"/>
                <c:pt idx="0">
                  <c:v>1181.43689785933</c:v>
                </c:pt>
                <c:pt idx="1">
                  <c:v>1206.424911163333</c:v>
                </c:pt>
                <c:pt idx="2">
                  <c:v>1307.533971247425</c:v>
                </c:pt>
                <c:pt idx="3">
                  <c:v>1443.445532314792</c:v>
                </c:pt>
                <c:pt idx="4">
                  <c:v>1529.516989242173</c:v>
                </c:pt>
                <c:pt idx="5">
                  <c:v>1662.356003614242</c:v>
                </c:pt>
                <c:pt idx="6">
                  <c:v>1774.566929969123</c:v>
                </c:pt>
                <c:pt idx="7">
                  <c:v>1893.169266330155</c:v>
                </c:pt>
                <c:pt idx="8">
                  <c:v>2000.260838913728</c:v>
                </c:pt>
              </c:numCache>
            </c:numRef>
          </c:val>
        </c:ser>
        <c:ser>
          <c:idx val="2"/>
          <c:order val="2"/>
          <c:tx>
            <c:v>IPPU</c:v>
          </c:tx>
          <c:invertIfNegative val="0"/>
          <c:cat>
            <c:numRef>
              <c:f>Sheet2!$C$28:$K$28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Sheet2!$C$31:$K$31</c:f>
              <c:numCache>
                <c:formatCode>_(* #,##0.00_);_(* \(#,##0.00\);_(* "-"??_);_(@_)</c:formatCode>
                <c:ptCount val="9"/>
                <c:pt idx="0">
                  <c:v>101.599174673733</c:v>
                </c:pt>
                <c:pt idx="1">
                  <c:v>114.0148698127565</c:v>
                </c:pt>
                <c:pt idx="2">
                  <c:v>112.2778684026664</c:v>
                </c:pt>
                <c:pt idx="3">
                  <c:v>121.6516005205025</c:v>
                </c:pt>
                <c:pt idx="4">
                  <c:v>124.670069944363</c:v>
                </c:pt>
                <c:pt idx="5">
                  <c:v>136.6723324759006</c:v>
                </c:pt>
                <c:pt idx="6">
                  <c:v>151.3092002275825</c:v>
                </c:pt>
                <c:pt idx="7">
                  <c:v>158.4735388314556</c:v>
                </c:pt>
                <c:pt idx="8">
                  <c:v>155.9876206984578</c:v>
                </c:pt>
              </c:numCache>
            </c:numRef>
          </c:val>
        </c:ser>
        <c:ser>
          <c:idx val="3"/>
          <c:order val="3"/>
          <c:tx>
            <c:v>Waste</c:v>
          </c:tx>
          <c:invertIfNegative val="0"/>
          <c:cat>
            <c:numRef>
              <c:f>Sheet2!$C$28:$K$28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Sheet2!$C$32:$K$32</c:f>
              <c:numCache>
                <c:formatCode>_(* #,##0.00_);_(* \(#,##0.00\);_(* "-"??_);_(@_)</c:formatCode>
                <c:ptCount val="9"/>
                <c:pt idx="0">
                  <c:v>65.62054154502816</c:v>
                </c:pt>
                <c:pt idx="1">
                  <c:v>66.65037476200006</c:v>
                </c:pt>
                <c:pt idx="2">
                  <c:v>67.74956830357746</c:v>
                </c:pt>
                <c:pt idx="3">
                  <c:v>68.7951244109772</c:v>
                </c:pt>
                <c:pt idx="4">
                  <c:v>69.94839313482105</c:v>
                </c:pt>
                <c:pt idx="5">
                  <c:v>73.17777651074297</c:v>
                </c:pt>
                <c:pt idx="6">
                  <c:v>83.61173716421496</c:v>
                </c:pt>
                <c:pt idx="7">
                  <c:v>85.73092672569873</c:v>
                </c:pt>
                <c:pt idx="8">
                  <c:v>89.1435667496157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9762200"/>
        <c:axId val="-2126563880"/>
      </c:barChart>
      <c:lineChart>
        <c:grouping val="standard"/>
        <c:varyColors val="0"/>
        <c:ser>
          <c:idx val="4"/>
          <c:order val="4"/>
          <c:tx>
            <c:v>Total</c:v>
          </c:tx>
          <c:marker>
            <c:symbol val="square"/>
            <c:size val="9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Sheet2!$C$33:$K$33</c:f>
              <c:numCache>
                <c:formatCode>_(* #,##0.00_);_(* \(#,##0.00\);_(* "-"??_);_(@_)</c:formatCode>
                <c:ptCount val="9"/>
                <c:pt idx="0">
                  <c:v>1549.898009051349</c:v>
                </c:pt>
                <c:pt idx="1">
                  <c:v>1597.4096834328</c:v>
                </c:pt>
                <c:pt idx="2">
                  <c:v>1704.022082369476</c:v>
                </c:pt>
                <c:pt idx="3">
                  <c:v>1850.47989914721</c:v>
                </c:pt>
                <c:pt idx="4">
                  <c:v>1936.594458850017</c:v>
                </c:pt>
                <c:pt idx="5">
                  <c:v>2086.010848585273</c:v>
                </c:pt>
                <c:pt idx="6">
                  <c:v>2184.831851279933</c:v>
                </c:pt>
                <c:pt idx="7">
                  <c:v>2309.016173891461</c:v>
                </c:pt>
                <c:pt idx="8">
                  <c:v>2417.332863428056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762200"/>
        <c:axId val="-2126563880"/>
      </c:lineChart>
      <c:catAx>
        <c:axId val="-2129762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6563880"/>
        <c:crosses val="autoZero"/>
        <c:auto val="1"/>
        <c:lblAlgn val="ctr"/>
        <c:lblOffset val="100"/>
        <c:noMultiLvlLbl val="0"/>
      </c:catAx>
      <c:valAx>
        <c:axId val="-2126563880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-2129762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[GHGPI Economywide State Level Estimates - 25th September 2017.xlsx]Sheet2!PivotTable4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Sheet2!$B$4:$B$14</c:f>
              <c:numCache>
                <c:formatCode>_(* #,##0_);_(* \(#,##0\);_(* "-"_);_(@_)</c:formatCode>
                <c:ptCount val="10"/>
                <c:pt idx="0">
                  <c:v>4.2006616133847E8</c:v>
                </c:pt>
                <c:pt idx="1">
                  <c:v>2.06082840279547E8</c:v>
                </c:pt>
                <c:pt idx="2">
                  <c:v>3.7073613794929E8</c:v>
                </c:pt>
                <c:pt idx="3">
                  <c:v>2.7427751301445E8</c:v>
                </c:pt>
                <c:pt idx="4">
                  <c:v>4.58656255753581E8</c:v>
                </c:pt>
                <c:pt idx="5">
                  <c:v>2.61913957327263E8</c:v>
                </c:pt>
                <c:pt idx="6">
                  <c:v>2.16361311090024E8</c:v>
                </c:pt>
                <c:pt idx="7">
                  <c:v>2.86983800705407E8</c:v>
                </c:pt>
                <c:pt idx="8">
                  <c:v>5.02657248277788E8</c:v>
                </c:pt>
                <c:pt idx="9">
                  <c:v>2.81102445904167E8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39-4420-AEE5-C7CE2166D3FD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Sheet2!$C$4:$C$14</c:f>
              <c:numCache>
                <c:formatCode>_(* #,##0_);_(* \(#,##0\);_(* "-"_);_(@_)</c:formatCode>
                <c:ptCount val="10"/>
                <c:pt idx="0">
                  <c:v>4.18348867001905E8</c:v>
                </c:pt>
                <c:pt idx="1">
                  <c:v>2.21165417310574E8</c:v>
                </c:pt>
                <c:pt idx="2">
                  <c:v>3.81507753521971E8</c:v>
                </c:pt>
                <c:pt idx="3">
                  <c:v>2.68454295039217E8</c:v>
                </c:pt>
                <c:pt idx="4">
                  <c:v>4.58246649784528E8</c:v>
                </c:pt>
                <c:pt idx="5">
                  <c:v>2.78006840532834E8</c:v>
                </c:pt>
                <c:pt idx="6">
                  <c:v>2.22511024278661E8</c:v>
                </c:pt>
                <c:pt idx="7">
                  <c:v>2.88008130311007E8</c:v>
                </c:pt>
                <c:pt idx="8">
                  <c:v>5.12583411961601E8</c:v>
                </c:pt>
                <c:pt idx="9">
                  <c:v>2.85764593555655E8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39-4420-AEE5-C7CE2166D3FD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Sheet2!$D$4:$D$14</c:f>
              <c:numCache>
                <c:formatCode>_(* #,##0_);_(* \(#,##0\);_(* "-"_);_(@_)</c:formatCode>
                <c:ptCount val="10"/>
                <c:pt idx="0">
                  <c:v>4.56769405058081E8</c:v>
                </c:pt>
                <c:pt idx="1">
                  <c:v>2.72708546538372E8</c:v>
                </c:pt>
                <c:pt idx="2">
                  <c:v>4.21287022159865E8</c:v>
                </c:pt>
                <c:pt idx="3">
                  <c:v>2.92623066744644E8</c:v>
                </c:pt>
                <c:pt idx="4">
                  <c:v>5.01383085918104E8</c:v>
                </c:pt>
                <c:pt idx="5">
                  <c:v>3.09628428256644E8</c:v>
                </c:pt>
                <c:pt idx="6">
                  <c:v>2.40492053047625E8</c:v>
                </c:pt>
                <c:pt idx="7">
                  <c:v>3.12515529969086E8</c:v>
                </c:pt>
                <c:pt idx="8">
                  <c:v>5.3928832324489E8</c:v>
                </c:pt>
                <c:pt idx="9">
                  <c:v>3.05234884283992E8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39-4420-AEE5-C7CE2166D3FD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Sheet2!$E$4:$E$14</c:f>
              <c:numCache>
                <c:formatCode>_(* #,##0_);_(* \(#,##0\);_(* "-"_);_(@_)</c:formatCode>
                <c:ptCount val="10"/>
                <c:pt idx="0">
                  <c:v>4.84162707608322E8</c:v>
                </c:pt>
                <c:pt idx="1">
                  <c:v>3.84315344014598E8</c:v>
                </c:pt>
                <c:pt idx="2">
                  <c:v>4.65556369720361E8</c:v>
                </c:pt>
                <c:pt idx="3">
                  <c:v>3.0877055287291E8</c:v>
                </c:pt>
                <c:pt idx="4">
                  <c:v>5.23816019986301E8</c:v>
                </c:pt>
                <c:pt idx="5">
                  <c:v>3.47337244598529E8</c:v>
                </c:pt>
                <c:pt idx="6">
                  <c:v>2.59983126730028E8</c:v>
                </c:pt>
                <c:pt idx="7">
                  <c:v>3.24535328848981E8</c:v>
                </c:pt>
                <c:pt idx="8">
                  <c:v>5.7294401353277E8</c:v>
                </c:pt>
                <c:pt idx="9">
                  <c:v>3.34673287929596E8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639-4420-AEE5-C7CE2166D3FD}"/>
            </c:ext>
          </c:extLst>
        </c:ser>
        <c:ser>
          <c:idx val="4"/>
          <c:order val="4"/>
          <c:tx>
            <c:strRef>
              <c:f>Sheet2!$F$3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Sheet2!$F$4:$F$14</c:f>
              <c:numCache>
                <c:formatCode>_(* #,##0_);_(* \(#,##0\);_(* "-"_);_(@_)</c:formatCode>
                <c:ptCount val="10"/>
                <c:pt idx="0">
                  <c:v>4.97359826607379E8</c:v>
                </c:pt>
                <c:pt idx="1">
                  <c:v>3.98863581678335E8</c:v>
                </c:pt>
                <c:pt idx="2">
                  <c:v>4.95923596418003E8</c:v>
                </c:pt>
                <c:pt idx="3">
                  <c:v>3.18156700536983E8</c:v>
                </c:pt>
                <c:pt idx="4">
                  <c:v>5.41404305134779E8</c:v>
                </c:pt>
                <c:pt idx="5">
                  <c:v>3.60957340757445E8</c:v>
                </c:pt>
                <c:pt idx="6">
                  <c:v>2.79867849669518E8</c:v>
                </c:pt>
                <c:pt idx="7">
                  <c:v>3.50693647493847E8</c:v>
                </c:pt>
                <c:pt idx="8">
                  <c:v>5.94617378945306E8</c:v>
                </c:pt>
                <c:pt idx="9">
                  <c:v>3.5551349575502E8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39-4420-AEE5-C7CE2166D3FD}"/>
            </c:ext>
          </c:extLst>
        </c:ser>
        <c:ser>
          <c:idx val="5"/>
          <c:order val="5"/>
          <c:tx>
            <c:strRef>
              <c:f>Sheet2!$G$3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Sheet2!$G$4:$G$14</c:f>
              <c:numCache>
                <c:formatCode>_(* #,##0_);_(* \(#,##0\);_(* "-"_);_(@_)</c:formatCode>
                <c:ptCount val="10"/>
                <c:pt idx="0">
                  <c:v>5.35726793838256E8</c:v>
                </c:pt>
                <c:pt idx="1">
                  <c:v>4.42103480059161E8</c:v>
                </c:pt>
                <c:pt idx="2">
                  <c:v>5.60953822237845E8</c:v>
                </c:pt>
                <c:pt idx="3">
                  <c:v>3.33551302929809E8</c:v>
                </c:pt>
                <c:pt idx="4">
                  <c:v>5.40764469248106E8</c:v>
                </c:pt>
                <c:pt idx="5">
                  <c:v>3.91568065958086E8</c:v>
                </c:pt>
                <c:pt idx="6">
                  <c:v>2.94121468083883E8</c:v>
                </c:pt>
                <c:pt idx="7">
                  <c:v>3.60401461343137E8</c:v>
                </c:pt>
                <c:pt idx="8">
                  <c:v>6.27923040899934E8</c:v>
                </c:pt>
                <c:pt idx="9">
                  <c:v>4.05059133654112E8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39-4420-AEE5-C7CE2166D3FD}"/>
            </c:ext>
          </c:extLst>
        </c:ser>
        <c:ser>
          <c:idx val="6"/>
          <c:order val="6"/>
          <c:tx>
            <c:strRef>
              <c:f>Sheet2!$H$3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Sheet2!$H$4:$H$14</c:f>
              <c:numCache>
                <c:formatCode>_(* #,##0_);_(* \(#,##0\);_(* "-"_);_(@_)</c:formatCode>
                <c:ptCount val="10"/>
                <c:pt idx="0">
                  <c:v>5.99245460828253E8</c:v>
                </c:pt>
                <c:pt idx="1">
                  <c:v>4.78180388899288E8</c:v>
                </c:pt>
                <c:pt idx="2">
                  <c:v>6.0486381663002E8</c:v>
                </c:pt>
                <c:pt idx="3">
                  <c:v>3.46395969328456E8</c:v>
                </c:pt>
                <c:pt idx="4">
                  <c:v>5.63564845281986E8</c:v>
                </c:pt>
                <c:pt idx="5">
                  <c:v>4.87980110127705E8</c:v>
                </c:pt>
                <c:pt idx="6">
                  <c:v>3.12221406342317E8</c:v>
                </c:pt>
                <c:pt idx="7">
                  <c:v>2.47084951844998E8</c:v>
                </c:pt>
                <c:pt idx="8">
                  <c:v>6.69711223445442E8</c:v>
                </c:pt>
                <c:pt idx="9">
                  <c:v>4.51758326038263E8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639-4420-AEE5-C7CE2166D3FD}"/>
            </c:ext>
          </c:extLst>
        </c:ser>
        <c:ser>
          <c:idx val="7"/>
          <c:order val="7"/>
          <c:tx>
            <c:strRef>
              <c:f>Sheet2!$I$3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Sheet2!$I$4:$I$14</c:f>
              <c:numCache>
                <c:formatCode>_(* #,##0_);_(* \(#,##0\);_(* "-"_);_(@_)</c:formatCode>
                <c:ptCount val="10"/>
                <c:pt idx="0">
                  <c:v>6.32514833126629E8</c:v>
                </c:pt>
                <c:pt idx="1">
                  <c:v>4.95997712359353E8</c:v>
                </c:pt>
                <c:pt idx="2">
                  <c:v>6.50157885929639E8</c:v>
                </c:pt>
                <c:pt idx="3">
                  <c:v>3.48685282799498E8</c:v>
                </c:pt>
                <c:pt idx="4">
                  <c:v>5.92469079428801E8</c:v>
                </c:pt>
                <c:pt idx="5">
                  <c:v>5.41131664593027E8</c:v>
                </c:pt>
                <c:pt idx="6">
                  <c:v>3.3602311531646E8</c:v>
                </c:pt>
                <c:pt idx="7">
                  <c:v>2.61723765113786E8</c:v>
                </c:pt>
                <c:pt idx="8">
                  <c:v>7.30700731564588E8</c:v>
                </c:pt>
                <c:pt idx="9">
                  <c:v>4.7735696158948E8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639-4420-AEE5-C7CE2166D3FD}"/>
            </c:ext>
          </c:extLst>
        </c:ser>
        <c:ser>
          <c:idx val="8"/>
          <c:order val="8"/>
          <c:tx>
            <c:strRef>
              <c:f>Sheet2!$J$3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Madhya Pradesh</c:v>
                </c:pt>
                <c:pt idx="4">
                  <c:v>Maharashtra</c:v>
                </c:pt>
                <c:pt idx="5">
                  <c:v>Odisha</c:v>
                </c:pt>
                <c:pt idx="6">
                  <c:v>Rajasthan</c:v>
                </c:pt>
                <c:pt idx="7">
                  <c:v>Tamil Nadu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Sheet2!$J$4:$J$14</c:f>
              <c:numCache>
                <c:formatCode>_(* #,##0_);_(* \(#,##0\);_(* "-"_);_(@_)</c:formatCode>
                <c:ptCount val="10"/>
                <c:pt idx="0">
                  <c:v>6.64045537660498E8</c:v>
                </c:pt>
                <c:pt idx="1">
                  <c:v>5.33194240378425E8</c:v>
                </c:pt>
                <c:pt idx="2">
                  <c:v>6.0130593146421E8</c:v>
                </c:pt>
                <c:pt idx="3">
                  <c:v>4.72546560963382E8</c:v>
                </c:pt>
                <c:pt idx="4">
                  <c:v>6.37668113227656E8</c:v>
                </c:pt>
                <c:pt idx="5">
                  <c:v>5.3857853305706E8</c:v>
                </c:pt>
                <c:pt idx="6">
                  <c:v>3.6476829558299E8</c:v>
                </c:pt>
                <c:pt idx="7">
                  <c:v>2.65717400677215E8</c:v>
                </c:pt>
                <c:pt idx="8">
                  <c:v>7.3845417885716E8</c:v>
                </c:pt>
                <c:pt idx="9">
                  <c:v>4.70731758769601E8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639-4420-AEE5-C7CE2166D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95464"/>
        <c:axId val="-2129406008"/>
      </c:barChart>
      <c:catAx>
        <c:axId val="-211769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602020204020204"/>
                <a:ea typeface="+mn-ea"/>
                <a:cs typeface="+mn-cs"/>
              </a:defRPr>
            </a:pPr>
            <a:endParaRPr lang="en-US"/>
          </a:p>
        </c:txPr>
        <c:crossAx val="-2129406008"/>
        <c:crosses val="autoZero"/>
        <c:auto val="1"/>
        <c:lblAlgn val="ctr"/>
        <c:lblOffset val="100"/>
        <c:noMultiLvlLbl val="0"/>
      </c:catAx>
      <c:valAx>
        <c:axId val="-212940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602020204020204"/>
                <a:ea typeface="+mn-ea"/>
                <a:cs typeface="+mn-cs"/>
              </a:defRPr>
            </a:pPr>
            <a:endParaRPr lang="en-US"/>
          </a:p>
        </c:txPr>
        <c:crossAx val="-211769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602020204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ll Sans" panose="020B0602020204020204"/>
        </a:defRPr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[GHGPI Economywide State Level Estimates - 25th September 2017.xlsx]Sheet2!PivotTable4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18190078425287"/>
          <c:y val="0.0419840840456336"/>
          <c:w val="0.812225659560335"/>
          <c:h val="0.685126400762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Sheet2!$B$4:$B$14</c:f>
              <c:numCache>
                <c:formatCode>_(* #,##0_);_(* \(#,##0\);_(* "-"_);_(@_)</c:formatCode>
                <c:ptCount val="10"/>
                <c:pt idx="0">
                  <c:v>4.2006616133847E8</c:v>
                </c:pt>
                <c:pt idx="1">
                  <c:v>2.06082840279547E8</c:v>
                </c:pt>
                <c:pt idx="2">
                  <c:v>3.7073613794929E8</c:v>
                </c:pt>
                <c:pt idx="3">
                  <c:v>1.25287374464158E8</c:v>
                </c:pt>
                <c:pt idx="4">
                  <c:v>2.7427751301445E8</c:v>
                </c:pt>
                <c:pt idx="5">
                  <c:v>4.58656255753581E8</c:v>
                </c:pt>
                <c:pt idx="6">
                  <c:v>2.61913957327263E8</c:v>
                </c:pt>
                <c:pt idx="7">
                  <c:v>2.16361311090024E8</c:v>
                </c:pt>
                <c:pt idx="8">
                  <c:v>5.02657248277788E8</c:v>
                </c:pt>
                <c:pt idx="9">
                  <c:v>2.81102445904167E8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34-4E55-B085-223F5E4D9C74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Sheet2!$C$4:$C$14</c:f>
              <c:numCache>
                <c:formatCode>_(* #,##0_);_(* \(#,##0\);_(* "-"_);_(@_)</c:formatCode>
                <c:ptCount val="10"/>
                <c:pt idx="0">
                  <c:v>4.18348867001905E8</c:v>
                </c:pt>
                <c:pt idx="1">
                  <c:v>2.21165417310574E8</c:v>
                </c:pt>
                <c:pt idx="2">
                  <c:v>3.81507753521971E8</c:v>
                </c:pt>
                <c:pt idx="3">
                  <c:v>1.42143821441594E8</c:v>
                </c:pt>
                <c:pt idx="4">
                  <c:v>2.68454295039217E8</c:v>
                </c:pt>
                <c:pt idx="5">
                  <c:v>4.58246649784528E8</c:v>
                </c:pt>
                <c:pt idx="6">
                  <c:v>2.78006840532834E8</c:v>
                </c:pt>
                <c:pt idx="7">
                  <c:v>2.22511024278661E8</c:v>
                </c:pt>
                <c:pt idx="8">
                  <c:v>5.12583411961601E8</c:v>
                </c:pt>
                <c:pt idx="9">
                  <c:v>2.85764593555655E8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34-4E55-B085-223F5E4D9C74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Sheet2!$D$4:$D$14</c:f>
              <c:numCache>
                <c:formatCode>_(* #,##0_);_(* \(#,##0\);_(* "-"_);_(@_)</c:formatCode>
                <c:ptCount val="10"/>
                <c:pt idx="0">
                  <c:v>4.56769405058081E8</c:v>
                </c:pt>
                <c:pt idx="1">
                  <c:v>2.72708546538372E8</c:v>
                </c:pt>
                <c:pt idx="2">
                  <c:v>4.21287022159865E8</c:v>
                </c:pt>
                <c:pt idx="3">
                  <c:v>1.74089830245E8</c:v>
                </c:pt>
                <c:pt idx="4">
                  <c:v>2.92623066744644E8</c:v>
                </c:pt>
                <c:pt idx="5">
                  <c:v>5.01383085918104E8</c:v>
                </c:pt>
                <c:pt idx="6">
                  <c:v>3.09628428256644E8</c:v>
                </c:pt>
                <c:pt idx="7">
                  <c:v>2.40492053047625E8</c:v>
                </c:pt>
                <c:pt idx="8">
                  <c:v>5.3928832324489E8</c:v>
                </c:pt>
                <c:pt idx="9">
                  <c:v>3.05234884283992E8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34-4E55-B085-223F5E4D9C74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Sheet2!$E$4:$E$14</c:f>
              <c:numCache>
                <c:formatCode>_(* #,##0_);_(* \(#,##0\);_(* "-"_);_(@_)</c:formatCode>
                <c:ptCount val="10"/>
                <c:pt idx="0">
                  <c:v>4.84162707608322E8</c:v>
                </c:pt>
                <c:pt idx="1">
                  <c:v>3.84315344014598E8</c:v>
                </c:pt>
                <c:pt idx="2">
                  <c:v>4.65556369720361E8</c:v>
                </c:pt>
                <c:pt idx="3">
                  <c:v>1.7175168200913E8</c:v>
                </c:pt>
                <c:pt idx="4">
                  <c:v>3.0877055287291E8</c:v>
                </c:pt>
                <c:pt idx="5">
                  <c:v>5.23816019986301E8</c:v>
                </c:pt>
                <c:pt idx="6">
                  <c:v>3.47337244598529E8</c:v>
                </c:pt>
                <c:pt idx="7">
                  <c:v>2.59983126730028E8</c:v>
                </c:pt>
                <c:pt idx="8">
                  <c:v>5.7294401353277E8</c:v>
                </c:pt>
                <c:pt idx="9">
                  <c:v>3.34673287929596E8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34-4E55-B085-223F5E4D9C74}"/>
            </c:ext>
          </c:extLst>
        </c:ser>
        <c:ser>
          <c:idx val="4"/>
          <c:order val="4"/>
          <c:tx>
            <c:strRef>
              <c:f>Sheet2!$F$3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Sheet2!$F$4:$F$14</c:f>
              <c:numCache>
                <c:formatCode>_(* #,##0_);_(* \(#,##0\);_(* "-"_);_(@_)</c:formatCode>
                <c:ptCount val="10"/>
                <c:pt idx="0">
                  <c:v>4.97359826607379E8</c:v>
                </c:pt>
                <c:pt idx="1">
                  <c:v>3.98863581678335E8</c:v>
                </c:pt>
                <c:pt idx="2">
                  <c:v>4.95923596418003E8</c:v>
                </c:pt>
                <c:pt idx="3">
                  <c:v>1.64834574196494E8</c:v>
                </c:pt>
                <c:pt idx="4">
                  <c:v>3.18156700536983E8</c:v>
                </c:pt>
                <c:pt idx="5">
                  <c:v>5.41404305134779E8</c:v>
                </c:pt>
                <c:pt idx="6">
                  <c:v>3.60957340757445E8</c:v>
                </c:pt>
                <c:pt idx="7">
                  <c:v>2.79867849669518E8</c:v>
                </c:pt>
                <c:pt idx="8">
                  <c:v>5.94617378945306E8</c:v>
                </c:pt>
                <c:pt idx="9">
                  <c:v>3.5551349575502E8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34-4E55-B085-223F5E4D9C74}"/>
            </c:ext>
          </c:extLst>
        </c:ser>
        <c:ser>
          <c:idx val="5"/>
          <c:order val="5"/>
          <c:tx>
            <c:strRef>
              <c:f>Sheet2!$G$3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Sheet2!$G$4:$G$14</c:f>
              <c:numCache>
                <c:formatCode>_(* #,##0_);_(* \(#,##0\);_(* "-"_);_(@_)</c:formatCode>
                <c:ptCount val="10"/>
                <c:pt idx="0">
                  <c:v>5.35726793838256E8</c:v>
                </c:pt>
                <c:pt idx="1">
                  <c:v>4.42103480059161E8</c:v>
                </c:pt>
                <c:pt idx="2">
                  <c:v>5.60953822237845E8</c:v>
                </c:pt>
                <c:pt idx="3">
                  <c:v>2.17265963789327E8</c:v>
                </c:pt>
                <c:pt idx="4">
                  <c:v>3.33551302929809E8</c:v>
                </c:pt>
                <c:pt idx="5">
                  <c:v>5.40764469248106E8</c:v>
                </c:pt>
                <c:pt idx="6">
                  <c:v>3.91568065958086E8</c:v>
                </c:pt>
                <c:pt idx="7">
                  <c:v>2.94121468083883E8</c:v>
                </c:pt>
                <c:pt idx="8">
                  <c:v>6.27923040899934E8</c:v>
                </c:pt>
                <c:pt idx="9">
                  <c:v>4.05059133654112E8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34-4E55-B085-223F5E4D9C74}"/>
            </c:ext>
          </c:extLst>
        </c:ser>
        <c:ser>
          <c:idx val="6"/>
          <c:order val="6"/>
          <c:tx>
            <c:strRef>
              <c:f>Sheet2!$H$3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Sheet2!$H$4:$H$14</c:f>
              <c:numCache>
                <c:formatCode>_(* #,##0_);_(* \(#,##0\);_(* "-"_);_(@_)</c:formatCode>
                <c:ptCount val="10"/>
                <c:pt idx="0">
                  <c:v>5.99245460828253E8</c:v>
                </c:pt>
                <c:pt idx="1">
                  <c:v>4.78180388899288E8</c:v>
                </c:pt>
                <c:pt idx="2">
                  <c:v>6.0486381663002E8</c:v>
                </c:pt>
                <c:pt idx="3">
                  <c:v>2.43684905456398E8</c:v>
                </c:pt>
                <c:pt idx="4">
                  <c:v>3.46395969328456E8</c:v>
                </c:pt>
                <c:pt idx="5">
                  <c:v>5.63564845281986E8</c:v>
                </c:pt>
                <c:pt idx="6">
                  <c:v>4.87980110127705E8</c:v>
                </c:pt>
                <c:pt idx="7">
                  <c:v>3.12221406342317E8</c:v>
                </c:pt>
                <c:pt idx="8">
                  <c:v>6.69711223445442E8</c:v>
                </c:pt>
                <c:pt idx="9">
                  <c:v>4.51758326038263E8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334-4E55-B085-223F5E4D9C74}"/>
            </c:ext>
          </c:extLst>
        </c:ser>
        <c:ser>
          <c:idx val="7"/>
          <c:order val="7"/>
          <c:tx>
            <c:strRef>
              <c:f>Sheet2!$I$3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Sheet2!$I$4:$I$14</c:f>
              <c:numCache>
                <c:formatCode>_(* #,##0_);_(* \(#,##0\);_(* "-"_);_(@_)</c:formatCode>
                <c:ptCount val="10"/>
                <c:pt idx="0">
                  <c:v>6.32514833126629E8</c:v>
                </c:pt>
                <c:pt idx="1">
                  <c:v>4.95997712359353E8</c:v>
                </c:pt>
                <c:pt idx="2">
                  <c:v>6.50157885929639E8</c:v>
                </c:pt>
                <c:pt idx="3">
                  <c:v>2.73088952278956E8</c:v>
                </c:pt>
                <c:pt idx="4">
                  <c:v>3.48685282799498E8</c:v>
                </c:pt>
                <c:pt idx="5">
                  <c:v>5.92469079428801E8</c:v>
                </c:pt>
                <c:pt idx="6">
                  <c:v>5.41131664593027E8</c:v>
                </c:pt>
                <c:pt idx="7">
                  <c:v>3.3602311531646E8</c:v>
                </c:pt>
                <c:pt idx="8">
                  <c:v>7.30700731564588E8</c:v>
                </c:pt>
                <c:pt idx="9">
                  <c:v>4.7735696158948E8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334-4E55-B085-223F5E4D9C74}"/>
            </c:ext>
          </c:extLst>
        </c:ser>
        <c:ser>
          <c:idx val="8"/>
          <c:order val="8"/>
          <c:tx>
            <c:strRef>
              <c:f>Sheet2!$J$3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Sheet2!$A$4:$A$14</c:f>
              <c:strCache>
                <c:ptCount val="10"/>
                <c:pt idx="0">
                  <c:v>Andhra Pradesh</c:v>
                </c:pt>
                <c:pt idx="1">
                  <c:v>Chhattisgarh</c:v>
                </c:pt>
                <c:pt idx="2">
                  <c:v>Gujarat</c:v>
                </c:pt>
                <c:pt idx="3">
                  <c:v>Jharkhand</c:v>
                </c:pt>
                <c:pt idx="4">
                  <c:v>Madhya Pradesh</c:v>
                </c:pt>
                <c:pt idx="5">
                  <c:v>Maharashtra</c:v>
                </c:pt>
                <c:pt idx="6">
                  <c:v>Odisha</c:v>
                </c:pt>
                <c:pt idx="7">
                  <c:v>Rajasthan</c:v>
                </c:pt>
                <c:pt idx="8">
                  <c:v>Uttar Pradesh</c:v>
                </c:pt>
                <c:pt idx="9">
                  <c:v>West Bengal</c:v>
                </c:pt>
              </c:strCache>
            </c:strRef>
          </c:cat>
          <c:val>
            <c:numRef>
              <c:f>Sheet2!$J$4:$J$14</c:f>
              <c:numCache>
                <c:formatCode>_(* #,##0_);_(* \(#,##0\);_(* "-"_);_(@_)</c:formatCode>
                <c:ptCount val="10"/>
                <c:pt idx="0">
                  <c:v>2.0</c:v>
                </c:pt>
                <c:pt idx="1">
                  <c:v>6.0</c:v>
                </c:pt>
                <c:pt idx="2">
                  <c:v>4.0</c:v>
                </c:pt>
                <c:pt idx="3">
                  <c:v>10.0</c:v>
                </c:pt>
                <c:pt idx="4">
                  <c:v>7.0</c:v>
                </c:pt>
                <c:pt idx="5">
                  <c:v>3.0</c:v>
                </c:pt>
                <c:pt idx="6">
                  <c:v>5.0</c:v>
                </c:pt>
                <c:pt idx="7">
                  <c:v>9.0</c:v>
                </c:pt>
                <c:pt idx="8">
                  <c:v>1.0</c:v>
                </c:pt>
                <c:pt idx="9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334-4E55-B085-223F5E4D9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9287976"/>
        <c:axId val="-2029284712"/>
      </c:barChart>
      <c:catAx>
        <c:axId val="-2029287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602020204020204"/>
                <a:ea typeface="+mn-ea"/>
                <a:cs typeface="+mn-cs"/>
              </a:defRPr>
            </a:pPr>
            <a:endParaRPr lang="en-US"/>
          </a:p>
        </c:txPr>
        <c:crossAx val="-2029284712"/>
        <c:crosses val="autoZero"/>
        <c:auto val="1"/>
        <c:lblAlgn val="ctr"/>
        <c:lblOffset val="100"/>
        <c:noMultiLvlLbl val="0"/>
      </c:catAx>
      <c:valAx>
        <c:axId val="-202928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panose="020B0602020204020204"/>
                <a:ea typeface="+mn-ea"/>
                <a:cs typeface="+mn-cs"/>
              </a:defRPr>
            </a:pPr>
            <a:endParaRPr lang="en-US"/>
          </a:p>
        </c:txPr>
        <c:crossAx val="-2029287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panose="020B0602020204020204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Gill Sans" panose="020B0602020204020204"/>
        </a:defRPr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Sector wise Emissions Profile</a:t>
            </a:r>
            <a:r>
              <a:rPr lang="en-US" baseline="0"/>
              <a:t> for Africa (2005-13)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'WorldResourcesInstituteCAIT (4)'!$B$18</c:f>
              <c:strCache>
                <c:ptCount val="1"/>
                <c:pt idx="0">
                  <c:v>Land-Use Change and Forestry 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numRef>
              <c:f>'WorldResourcesInstituteCAIT (4)'!$C$13:$K$13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(4)'!$C$18:$K$18</c:f>
              <c:numCache>
                <c:formatCode>0.00</c:formatCode>
                <c:ptCount val="9"/>
                <c:pt idx="0">
                  <c:v>1860.07160609999</c:v>
                </c:pt>
                <c:pt idx="1">
                  <c:v>1674.3573007</c:v>
                </c:pt>
                <c:pt idx="2">
                  <c:v>1672.2641009</c:v>
                </c:pt>
                <c:pt idx="3">
                  <c:v>1690.1331698</c:v>
                </c:pt>
                <c:pt idx="4">
                  <c:v>1698.44915019999</c:v>
                </c:pt>
                <c:pt idx="5">
                  <c:v>1656.0297151</c:v>
                </c:pt>
                <c:pt idx="6">
                  <c:v>1598.25459059999</c:v>
                </c:pt>
                <c:pt idx="7">
                  <c:v>1558.7265794</c:v>
                </c:pt>
                <c:pt idx="8">
                  <c:v>1551.048285</c:v>
                </c:pt>
              </c:numCache>
            </c:numRef>
          </c:val>
        </c:ser>
        <c:ser>
          <c:idx val="0"/>
          <c:order val="1"/>
          <c:tx>
            <c:strRef>
              <c:f>'WorldResourcesInstituteCAIT (4)'!$B$14</c:f>
              <c:strCache>
                <c:ptCount val="1"/>
                <c:pt idx="0">
                  <c:v>Energy</c:v>
                </c:pt>
              </c:strCache>
            </c:strRef>
          </c:tx>
          <c:invertIfNegative val="0"/>
          <c:cat>
            <c:numRef>
              <c:f>'WorldResourcesInstituteCAIT (4)'!$C$13:$K$13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(4)'!$C$14:$K$14</c:f>
              <c:numCache>
                <c:formatCode>0.00</c:formatCode>
                <c:ptCount val="9"/>
                <c:pt idx="0">
                  <c:v>1333.53024130699</c:v>
                </c:pt>
                <c:pt idx="1">
                  <c:v>1363.46012978399</c:v>
                </c:pt>
                <c:pt idx="2">
                  <c:v>1417.350812171</c:v>
                </c:pt>
                <c:pt idx="3">
                  <c:v>1484.080790342</c:v>
                </c:pt>
                <c:pt idx="4">
                  <c:v>1478.524377089</c:v>
                </c:pt>
                <c:pt idx="5">
                  <c:v>1534.81606084099</c:v>
                </c:pt>
                <c:pt idx="6">
                  <c:v>1539.009337608</c:v>
                </c:pt>
                <c:pt idx="7">
                  <c:v>1593.872019713</c:v>
                </c:pt>
                <c:pt idx="8">
                  <c:v>1613.053725817</c:v>
                </c:pt>
              </c:numCache>
            </c:numRef>
          </c:val>
        </c:ser>
        <c:ser>
          <c:idx val="2"/>
          <c:order val="2"/>
          <c:tx>
            <c:strRef>
              <c:f>'WorldResourcesInstituteCAIT (4)'!$B$16</c:f>
              <c:strCache>
                <c:ptCount val="1"/>
                <c:pt idx="0">
                  <c:v>Agriculture </c:v>
                </c:pt>
              </c:strCache>
            </c:strRef>
          </c:tx>
          <c:invertIfNegative val="0"/>
          <c:cat>
            <c:numRef>
              <c:f>'WorldResourcesInstituteCAIT (4)'!$C$13:$K$13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(4)'!$C$16:$K$16</c:f>
              <c:numCache>
                <c:formatCode>0.00</c:formatCode>
                <c:ptCount val="9"/>
                <c:pt idx="0">
                  <c:v>737.3059241999997</c:v>
                </c:pt>
                <c:pt idx="1">
                  <c:v>718.9460075999998</c:v>
                </c:pt>
                <c:pt idx="2">
                  <c:v>752.893537799999</c:v>
                </c:pt>
                <c:pt idx="3">
                  <c:v>778.6202971999986</c:v>
                </c:pt>
                <c:pt idx="4">
                  <c:v>766.385580299999</c:v>
                </c:pt>
                <c:pt idx="5">
                  <c:v>794.1711559</c:v>
                </c:pt>
                <c:pt idx="6">
                  <c:v>808.3982023</c:v>
                </c:pt>
                <c:pt idx="7">
                  <c:v>770.6675203999995</c:v>
                </c:pt>
                <c:pt idx="8">
                  <c:v>786.4590149999988</c:v>
                </c:pt>
              </c:numCache>
            </c:numRef>
          </c:val>
        </c:ser>
        <c:ser>
          <c:idx val="3"/>
          <c:order val="3"/>
          <c:tx>
            <c:strRef>
              <c:f>'WorldResourcesInstituteCAIT (4)'!$B$17</c:f>
              <c:strCache>
                <c:ptCount val="1"/>
                <c:pt idx="0">
                  <c:v>Waste </c:v>
                </c:pt>
              </c:strCache>
            </c:strRef>
          </c:tx>
          <c:invertIfNegative val="0"/>
          <c:cat>
            <c:numRef>
              <c:f>'WorldResourcesInstituteCAIT (4)'!$C$13:$K$13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(4)'!$C$17:$K$17</c:f>
              <c:numCache>
                <c:formatCode>0.00</c:formatCode>
                <c:ptCount val="9"/>
                <c:pt idx="0">
                  <c:v>177.115220417</c:v>
                </c:pt>
                <c:pt idx="1">
                  <c:v>180.899783813999</c:v>
                </c:pt>
                <c:pt idx="2">
                  <c:v>184.684347204</c:v>
                </c:pt>
                <c:pt idx="3">
                  <c:v>188.468910589999</c:v>
                </c:pt>
                <c:pt idx="4">
                  <c:v>192.253473979999</c:v>
                </c:pt>
                <c:pt idx="5">
                  <c:v>196.038037369</c:v>
                </c:pt>
                <c:pt idx="6">
                  <c:v>199.610131548</c:v>
                </c:pt>
                <c:pt idx="7">
                  <c:v>203.182225735</c:v>
                </c:pt>
                <c:pt idx="8">
                  <c:v>206.754319921</c:v>
                </c:pt>
              </c:numCache>
            </c:numRef>
          </c:val>
        </c:ser>
        <c:ser>
          <c:idx val="1"/>
          <c:order val="4"/>
          <c:tx>
            <c:strRef>
              <c:f>'WorldResourcesInstituteCAIT (4)'!$B$15</c:f>
              <c:strCache>
                <c:ptCount val="1"/>
                <c:pt idx="0">
                  <c:v>Industrial Processes </c:v>
                </c:pt>
              </c:strCache>
            </c:strRef>
          </c:tx>
          <c:invertIfNegative val="0"/>
          <c:cat>
            <c:numRef>
              <c:f>'WorldResourcesInstituteCAIT (4)'!$C$13:$K$13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(4)'!$C$15:$K$15</c:f>
              <c:numCache>
                <c:formatCode>0.00</c:formatCode>
                <c:ptCount val="9"/>
                <c:pt idx="0">
                  <c:v>122.612600837999</c:v>
                </c:pt>
                <c:pt idx="1">
                  <c:v>129.93283605</c:v>
                </c:pt>
                <c:pt idx="2">
                  <c:v>136.864881916</c:v>
                </c:pt>
                <c:pt idx="3">
                  <c:v>143.441130493999</c:v>
                </c:pt>
                <c:pt idx="4">
                  <c:v>149.955082335</c:v>
                </c:pt>
                <c:pt idx="5">
                  <c:v>153.025280924</c:v>
                </c:pt>
                <c:pt idx="6">
                  <c:v>156.017170736999</c:v>
                </c:pt>
                <c:pt idx="7">
                  <c:v>167.502212532999</c:v>
                </c:pt>
                <c:pt idx="8">
                  <c:v>171.648262343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29227624"/>
        <c:axId val="-2029224584"/>
      </c:barChart>
      <c:lineChart>
        <c:grouping val="standard"/>
        <c:varyColors val="0"/>
        <c:ser>
          <c:idx val="5"/>
          <c:order val="5"/>
          <c:tx>
            <c:strRef>
              <c:f>'WorldResourcesInstituteCAIT (4)'!$B$19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'WorldResourcesInstituteCAIT (4)'!$C$19:$K$19</c:f>
              <c:numCache>
                <c:formatCode>0.00</c:formatCode>
                <c:ptCount val="9"/>
                <c:pt idx="0">
                  <c:v>4230.635592861978</c:v>
                </c:pt>
                <c:pt idx="1">
                  <c:v>4067.59605794799</c:v>
                </c:pt>
                <c:pt idx="2">
                  <c:v>4164.057679990998</c:v>
                </c:pt>
                <c:pt idx="3">
                  <c:v>4284.744298425996</c:v>
                </c:pt>
                <c:pt idx="4">
                  <c:v>4285.56766390399</c:v>
                </c:pt>
                <c:pt idx="5">
                  <c:v>4334.08025013399</c:v>
                </c:pt>
                <c:pt idx="6">
                  <c:v>4301.289432792989</c:v>
                </c:pt>
                <c:pt idx="7">
                  <c:v>4293.950557781</c:v>
                </c:pt>
                <c:pt idx="8">
                  <c:v>4328.963608080998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227624"/>
        <c:axId val="-2029224584"/>
      </c:lineChart>
      <c:catAx>
        <c:axId val="-202922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29224584"/>
        <c:crosses val="autoZero"/>
        <c:auto val="1"/>
        <c:lblAlgn val="ctr"/>
        <c:lblOffset val="100"/>
        <c:noMultiLvlLbl val="0"/>
      </c:catAx>
      <c:valAx>
        <c:axId val="-20292245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Emissions (million tCO2e)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0292276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Emissions Profile of African Countries (2005-13)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2005</c:v>
          </c:tx>
          <c:invertIfNegative val="0"/>
          <c:cat>
            <c:strRef>
              <c:f>Sheet1!$A$2:$A$54</c:f>
              <c:strCache>
                <c:ptCount val="53"/>
                <c:pt idx="0">
                  <c:v>Algeria</c:v>
                </c:pt>
                <c:pt idx="1">
                  <c:v>Angola</c:v>
                </c:pt>
                <c:pt idx="2">
                  <c:v>Benin</c:v>
                </c:pt>
                <c:pt idx="3">
                  <c:v>Botswana</c:v>
                </c:pt>
                <c:pt idx="4">
                  <c:v>Burkina Faso</c:v>
                </c:pt>
                <c:pt idx="5">
                  <c:v>Burundi</c:v>
                </c:pt>
                <c:pt idx="6">
                  <c:v>Cameroon</c:v>
                </c:pt>
                <c:pt idx="7">
                  <c:v>Cape Verde</c:v>
                </c:pt>
                <c:pt idx="8">
                  <c:v>Central African Republic</c:v>
                </c:pt>
                <c:pt idx="9">
                  <c:v>Chad</c:v>
                </c:pt>
                <c:pt idx="10">
                  <c:v>Comoros</c:v>
                </c:pt>
                <c:pt idx="11">
                  <c:v>Congo, Rep.</c:v>
                </c:pt>
                <c:pt idx="12">
                  <c:v>Congo, Dem. Rep.</c:v>
                </c:pt>
                <c:pt idx="13">
                  <c:v>Cote d'Ivoire</c:v>
                </c:pt>
                <c:pt idx="14">
                  <c:v>Djibouti</c:v>
                </c:pt>
                <c:pt idx="15">
                  <c:v>Egypt</c:v>
                </c:pt>
                <c:pt idx="16">
                  <c:v>Equatorial Guinea</c:v>
                </c:pt>
                <c:pt idx="17">
                  <c:v>Eritrea</c:v>
                </c:pt>
                <c:pt idx="18">
                  <c:v>Ethiopia</c:v>
                </c:pt>
                <c:pt idx="19">
                  <c:v>Gabon</c:v>
                </c:pt>
                <c:pt idx="20">
                  <c:v>Gambia, The</c:v>
                </c:pt>
                <c:pt idx="21">
                  <c:v>Ghana</c:v>
                </c:pt>
                <c:pt idx="22">
                  <c:v>Guinea</c:v>
                </c:pt>
                <c:pt idx="23">
                  <c:v>Guinea-Bissau</c:v>
                </c:pt>
                <c:pt idx="24">
                  <c:v>Kenya</c:v>
                </c:pt>
                <c:pt idx="25">
                  <c:v>Lesotho</c:v>
                </c:pt>
                <c:pt idx="26">
                  <c:v>Liberia</c:v>
                </c:pt>
                <c:pt idx="27">
                  <c:v>Libya</c:v>
                </c:pt>
                <c:pt idx="28">
                  <c:v>Madagascar</c:v>
                </c:pt>
                <c:pt idx="29">
                  <c:v>Malawi</c:v>
                </c:pt>
                <c:pt idx="30">
                  <c:v>Mali</c:v>
                </c:pt>
                <c:pt idx="31">
                  <c:v>Mauritania</c:v>
                </c:pt>
                <c:pt idx="32">
                  <c:v>Mauritius</c:v>
                </c:pt>
                <c:pt idx="33">
                  <c:v>Morocco</c:v>
                </c:pt>
                <c:pt idx="34">
                  <c:v>Mozambique</c:v>
                </c:pt>
                <c:pt idx="35">
                  <c:v>Namibia</c:v>
                </c:pt>
                <c:pt idx="36">
                  <c:v>Niger</c:v>
                </c:pt>
                <c:pt idx="37">
                  <c:v>Nigeria</c:v>
                </c:pt>
                <c:pt idx="38">
                  <c:v>Rwanda</c:v>
                </c:pt>
                <c:pt idx="39">
                  <c:v>Sao Tome &amp; Principe</c:v>
                </c:pt>
                <c:pt idx="40">
                  <c:v>Senegal</c:v>
                </c:pt>
                <c:pt idx="41">
                  <c:v>Seychelles</c:v>
                </c:pt>
                <c:pt idx="42">
                  <c:v>Sierra Leone</c:v>
                </c:pt>
                <c:pt idx="43">
                  <c:v>Somalia</c:v>
                </c:pt>
                <c:pt idx="44">
                  <c:v>South Africa</c:v>
                </c:pt>
                <c:pt idx="45">
                  <c:v>Sudan</c:v>
                </c:pt>
                <c:pt idx="46">
                  <c:v>Swaziland</c:v>
                </c:pt>
                <c:pt idx="47">
                  <c:v>Tanzania</c:v>
                </c:pt>
                <c:pt idx="48">
                  <c:v>Togo</c:v>
                </c:pt>
                <c:pt idx="49">
                  <c:v>Tunisia</c:v>
                </c:pt>
                <c:pt idx="50">
                  <c:v>Uganda</c:v>
                </c:pt>
                <c:pt idx="51">
                  <c:v>Zambia</c:v>
                </c:pt>
                <c:pt idx="52">
                  <c:v>Zimbabwe</c:v>
                </c:pt>
              </c:strCache>
            </c:strRef>
          </c:cat>
          <c:val>
            <c:numRef>
              <c:f>Sheet1!$B$2:$B$54</c:f>
              <c:numCache>
                <c:formatCode>0.00</c:formatCode>
                <c:ptCount val="53"/>
                <c:pt idx="0">
                  <c:v>135.1224193</c:v>
                </c:pt>
                <c:pt idx="1">
                  <c:v>221.0412224</c:v>
                </c:pt>
                <c:pt idx="2">
                  <c:v>20.27009848</c:v>
                </c:pt>
                <c:pt idx="3">
                  <c:v>58.91804522</c:v>
                </c:pt>
                <c:pt idx="4">
                  <c:v>28.95861174</c:v>
                </c:pt>
                <c:pt idx="5">
                  <c:v>6.84782649</c:v>
                </c:pt>
                <c:pt idx="6">
                  <c:v>196.411873</c:v>
                </c:pt>
                <c:pt idx="7">
                  <c:v>0.619549765</c:v>
                </c:pt>
                <c:pt idx="8">
                  <c:v>61.12773342</c:v>
                </c:pt>
                <c:pt idx="9">
                  <c:v>36.74121786</c:v>
                </c:pt>
                <c:pt idx="10">
                  <c:v>0.417994411</c:v>
                </c:pt>
                <c:pt idx="11">
                  <c:v>21.29918756</c:v>
                </c:pt>
                <c:pt idx="12">
                  <c:v>203.2651121</c:v>
                </c:pt>
                <c:pt idx="13">
                  <c:v>17.36129054</c:v>
                </c:pt>
                <c:pt idx="14">
                  <c:v>1.168838867</c:v>
                </c:pt>
                <c:pt idx="15">
                  <c:v>226.982549</c:v>
                </c:pt>
                <c:pt idx="16">
                  <c:v>24.91654604</c:v>
                </c:pt>
                <c:pt idx="17">
                  <c:v>7.07857782</c:v>
                </c:pt>
                <c:pt idx="18">
                  <c:v>123.4923844</c:v>
                </c:pt>
                <c:pt idx="19">
                  <c:v>6.35744011</c:v>
                </c:pt>
                <c:pt idx="20">
                  <c:v>5.602163251999998</c:v>
                </c:pt>
                <c:pt idx="21">
                  <c:v>59.84612746999998</c:v>
                </c:pt>
                <c:pt idx="22">
                  <c:v>26.85688925</c:v>
                </c:pt>
                <c:pt idx="23">
                  <c:v>3.636035464999999</c:v>
                </c:pt>
                <c:pt idx="24">
                  <c:v>-6.29702324</c:v>
                </c:pt>
                <c:pt idx="25">
                  <c:v>3.957671061</c:v>
                </c:pt>
                <c:pt idx="26">
                  <c:v>16.59697162</c:v>
                </c:pt>
                <c:pt idx="27">
                  <c:v>121.1382274</c:v>
                </c:pt>
                <c:pt idx="28">
                  <c:v>51.71059861</c:v>
                </c:pt>
                <c:pt idx="29">
                  <c:v>14.53729993</c:v>
                </c:pt>
                <c:pt idx="30">
                  <c:v>31.11644489</c:v>
                </c:pt>
                <c:pt idx="31">
                  <c:v>10.30717741</c:v>
                </c:pt>
                <c:pt idx="32">
                  <c:v>4.711963483</c:v>
                </c:pt>
                <c:pt idx="33">
                  <c:v>53.65293875</c:v>
                </c:pt>
                <c:pt idx="34">
                  <c:v>60.70803645</c:v>
                </c:pt>
                <c:pt idx="35">
                  <c:v>19.46500709</c:v>
                </c:pt>
                <c:pt idx="36">
                  <c:v>21.26219516</c:v>
                </c:pt>
                <c:pt idx="37">
                  <c:v>443.645685</c:v>
                </c:pt>
                <c:pt idx="38">
                  <c:v>-4.116222415</c:v>
                </c:pt>
                <c:pt idx="39">
                  <c:v>0.13972974</c:v>
                </c:pt>
                <c:pt idx="40">
                  <c:v>28.32102466</c:v>
                </c:pt>
                <c:pt idx="41">
                  <c:v>0.75229743</c:v>
                </c:pt>
                <c:pt idx="42">
                  <c:v>10.26694879</c:v>
                </c:pt>
                <c:pt idx="43">
                  <c:v>42.11658668</c:v>
                </c:pt>
                <c:pt idx="44">
                  <c:v>453.3431181</c:v>
                </c:pt>
                <c:pt idx="45">
                  <c:v>412.7857753999999</c:v>
                </c:pt>
                <c:pt idx="46">
                  <c:v>2.897186535</c:v>
                </c:pt>
                <c:pt idx="47">
                  <c:v>317.4283301999998</c:v>
                </c:pt>
                <c:pt idx="48">
                  <c:v>12.15200137</c:v>
                </c:pt>
                <c:pt idx="49">
                  <c:v>30.25668811</c:v>
                </c:pt>
                <c:pt idx="50">
                  <c:v>43.6973752</c:v>
                </c:pt>
                <c:pt idx="51">
                  <c:v>476.8576261</c:v>
                </c:pt>
                <c:pt idx="52">
                  <c:v>62.88419957999999</c:v>
                </c:pt>
              </c:numCache>
            </c:numRef>
          </c:val>
        </c:ser>
        <c:ser>
          <c:idx val="1"/>
          <c:order val="1"/>
          <c:tx>
            <c:v>2013</c:v>
          </c:tx>
          <c:invertIfNegative val="0"/>
          <c:cat>
            <c:strRef>
              <c:f>Sheet1!$A$2:$A$54</c:f>
              <c:strCache>
                <c:ptCount val="53"/>
                <c:pt idx="0">
                  <c:v>Algeria</c:v>
                </c:pt>
                <c:pt idx="1">
                  <c:v>Angola</c:v>
                </c:pt>
                <c:pt idx="2">
                  <c:v>Benin</c:v>
                </c:pt>
                <c:pt idx="3">
                  <c:v>Botswana</c:v>
                </c:pt>
                <c:pt idx="4">
                  <c:v>Burkina Faso</c:v>
                </c:pt>
                <c:pt idx="5">
                  <c:v>Burundi</c:v>
                </c:pt>
                <c:pt idx="6">
                  <c:v>Cameroon</c:v>
                </c:pt>
                <c:pt idx="7">
                  <c:v>Cape Verde</c:v>
                </c:pt>
                <c:pt idx="8">
                  <c:v>Central African Republic</c:v>
                </c:pt>
                <c:pt idx="9">
                  <c:v>Chad</c:v>
                </c:pt>
                <c:pt idx="10">
                  <c:v>Comoros</c:v>
                </c:pt>
                <c:pt idx="11">
                  <c:v>Congo, Rep.</c:v>
                </c:pt>
                <c:pt idx="12">
                  <c:v>Congo, Dem. Rep.</c:v>
                </c:pt>
                <c:pt idx="13">
                  <c:v>Cote d'Ivoire</c:v>
                </c:pt>
                <c:pt idx="14">
                  <c:v>Djibouti</c:v>
                </c:pt>
                <c:pt idx="15">
                  <c:v>Egypt</c:v>
                </c:pt>
                <c:pt idx="16">
                  <c:v>Equatorial Guinea</c:v>
                </c:pt>
                <c:pt idx="17">
                  <c:v>Eritrea</c:v>
                </c:pt>
                <c:pt idx="18">
                  <c:v>Ethiopia</c:v>
                </c:pt>
                <c:pt idx="19">
                  <c:v>Gabon</c:v>
                </c:pt>
                <c:pt idx="20">
                  <c:v>Gambia, The</c:v>
                </c:pt>
                <c:pt idx="21">
                  <c:v>Ghana</c:v>
                </c:pt>
                <c:pt idx="22">
                  <c:v>Guinea</c:v>
                </c:pt>
                <c:pt idx="23">
                  <c:v>Guinea-Bissau</c:v>
                </c:pt>
                <c:pt idx="24">
                  <c:v>Kenya</c:v>
                </c:pt>
                <c:pt idx="25">
                  <c:v>Lesotho</c:v>
                </c:pt>
                <c:pt idx="26">
                  <c:v>Liberia</c:v>
                </c:pt>
                <c:pt idx="27">
                  <c:v>Libya</c:v>
                </c:pt>
                <c:pt idx="28">
                  <c:v>Madagascar</c:v>
                </c:pt>
                <c:pt idx="29">
                  <c:v>Malawi</c:v>
                </c:pt>
                <c:pt idx="30">
                  <c:v>Mali</c:v>
                </c:pt>
                <c:pt idx="31">
                  <c:v>Mauritania</c:v>
                </c:pt>
                <c:pt idx="32">
                  <c:v>Mauritius</c:v>
                </c:pt>
                <c:pt idx="33">
                  <c:v>Morocco</c:v>
                </c:pt>
                <c:pt idx="34">
                  <c:v>Mozambique</c:v>
                </c:pt>
                <c:pt idx="35">
                  <c:v>Namibia</c:v>
                </c:pt>
                <c:pt idx="36">
                  <c:v>Niger</c:v>
                </c:pt>
                <c:pt idx="37">
                  <c:v>Nigeria</c:v>
                </c:pt>
                <c:pt idx="38">
                  <c:v>Rwanda</c:v>
                </c:pt>
                <c:pt idx="39">
                  <c:v>Sao Tome &amp; Principe</c:v>
                </c:pt>
                <c:pt idx="40">
                  <c:v>Senegal</c:v>
                </c:pt>
                <c:pt idx="41">
                  <c:v>Seychelles</c:v>
                </c:pt>
                <c:pt idx="42">
                  <c:v>Sierra Leone</c:v>
                </c:pt>
                <c:pt idx="43">
                  <c:v>Somalia</c:v>
                </c:pt>
                <c:pt idx="44">
                  <c:v>South Africa</c:v>
                </c:pt>
                <c:pt idx="45">
                  <c:v>Sudan</c:v>
                </c:pt>
                <c:pt idx="46">
                  <c:v>Swaziland</c:v>
                </c:pt>
                <c:pt idx="47">
                  <c:v>Tanzania</c:v>
                </c:pt>
                <c:pt idx="48">
                  <c:v>Togo</c:v>
                </c:pt>
                <c:pt idx="49">
                  <c:v>Tunisia</c:v>
                </c:pt>
                <c:pt idx="50">
                  <c:v>Uganda</c:v>
                </c:pt>
                <c:pt idx="51">
                  <c:v>Zambia</c:v>
                </c:pt>
                <c:pt idx="52">
                  <c:v>Zimbabwe</c:v>
                </c:pt>
              </c:strCache>
            </c:strRef>
          </c:cat>
          <c:val>
            <c:numRef>
              <c:f>Sheet1!$C$2:$C$54</c:f>
              <c:numCache>
                <c:formatCode>0.00</c:formatCode>
                <c:ptCount val="53"/>
                <c:pt idx="0">
                  <c:v>187.0880607</c:v>
                </c:pt>
                <c:pt idx="1">
                  <c:v>270.3390842</c:v>
                </c:pt>
                <c:pt idx="2">
                  <c:v>22.95156718</c:v>
                </c:pt>
                <c:pt idx="3">
                  <c:v>69.02607257999996</c:v>
                </c:pt>
                <c:pt idx="4">
                  <c:v>32.60835562</c:v>
                </c:pt>
                <c:pt idx="5">
                  <c:v>5.574296043</c:v>
                </c:pt>
                <c:pt idx="6">
                  <c:v>199.2529832</c:v>
                </c:pt>
                <c:pt idx="7">
                  <c:v>0.486268223</c:v>
                </c:pt>
                <c:pt idx="8">
                  <c:v>62.6560625</c:v>
                </c:pt>
                <c:pt idx="9">
                  <c:v>53.80359155999999</c:v>
                </c:pt>
                <c:pt idx="10">
                  <c:v>0.487490528</c:v>
                </c:pt>
                <c:pt idx="11">
                  <c:v>27.24563844</c:v>
                </c:pt>
                <c:pt idx="12">
                  <c:v>208.3155493</c:v>
                </c:pt>
                <c:pt idx="13">
                  <c:v>38.82601539</c:v>
                </c:pt>
                <c:pt idx="14">
                  <c:v>1.39341215</c:v>
                </c:pt>
                <c:pt idx="15">
                  <c:v>272.1599773</c:v>
                </c:pt>
                <c:pt idx="16">
                  <c:v>25.87448717</c:v>
                </c:pt>
                <c:pt idx="17">
                  <c:v>7.341367417</c:v>
                </c:pt>
                <c:pt idx="18">
                  <c:v>143.0119392</c:v>
                </c:pt>
                <c:pt idx="19">
                  <c:v>-86.64014509</c:v>
                </c:pt>
                <c:pt idx="20">
                  <c:v>7.170527727</c:v>
                </c:pt>
                <c:pt idx="21">
                  <c:v>39.35559521</c:v>
                </c:pt>
                <c:pt idx="22">
                  <c:v>30.58650915</c:v>
                </c:pt>
                <c:pt idx="23">
                  <c:v>3.448922879</c:v>
                </c:pt>
                <c:pt idx="24">
                  <c:v>28.95629273</c:v>
                </c:pt>
                <c:pt idx="25">
                  <c:v>4.142134018999996</c:v>
                </c:pt>
                <c:pt idx="26">
                  <c:v>3.495769928</c:v>
                </c:pt>
                <c:pt idx="27">
                  <c:v>133.0112024</c:v>
                </c:pt>
                <c:pt idx="28">
                  <c:v>50.72126489</c:v>
                </c:pt>
                <c:pt idx="29">
                  <c:v>14.39831073</c:v>
                </c:pt>
                <c:pt idx="30">
                  <c:v>36.32353592</c:v>
                </c:pt>
                <c:pt idx="31">
                  <c:v>9.694772950000001</c:v>
                </c:pt>
                <c:pt idx="32">
                  <c:v>5.655713016999997</c:v>
                </c:pt>
                <c:pt idx="33">
                  <c:v>78.39920641</c:v>
                </c:pt>
                <c:pt idx="34">
                  <c:v>66.71591795</c:v>
                </c:pt>
                <c:pt idx="35">
                  <c:v>20.82624853</c:v>
                </c:pt>
                <c:pt idx="36">
                  <c:v>28.22333147</c:v>
                </c:pt>
                <c:pt idx="37">
                  <c:v>492.4986841</c:v>
                </c:pt>
                <c:pt idx="38">
                  <c:v>7.558832645</c:v>
                </c:pt>
                <c:pt idx="39">
                  <c:v>0.188689237</c:v>
                </c:pt>
                <c:pt idx="40">
                  <c:v>30.78394649</c:v>
                </c:pt>
                <c:pt idx="41">
                  <c:v>0.469462262</c:v>
                </c:pt>
                <c:pt idx="42">
                  <c:v>12.72557359</c:v>
                </c:pt>
                <c:pt idx="43">
                  <c:v>36.33196398</c:v>
                </c:pt>
                <c:pt idx="44">
                  <c:v>512.2321572</c:v>
                </c:pt>
                <c:pt idx="45">
                  <c:v>279.7094342</c:v>
                </c:pt>
                <c:pt idx="46">
                  <c:v>3.148524025</c:v>
                </c:pt>
                <c:pt idx="47">
                  <c:v>286.9883061999998</c:v>
                </c:pt>
                <c:pt idx="48">
                  <c:v>13.43623734</c:v>
                </c:pt>
                <c:pt idx="49">
                  <c:v>35.36249529</c:v>
                </c:pt>
                <c:pt idx="50">
                  <c:v>60.63754083</c:v>
                </c:pt>
                <c:pt idx="51">
                  <c:v>390.4743656</c:v>
                </c:pt>
                <c:pt idx="52">
                  <c:v>63.49006569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1673608"/>
        <c:axId val="2109998280"/>
      </c:barChart>
      <c:catAx>
        <c:axId val="-21216736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109998280"/>
        <c:crosses val="autoZero"/>
        <c:auto val="1"/>
        <c:lblAlgn val="ctr"/>
        <c:lblOffset val="100"/>
        <c:noMultiLvlLbl val="0"/>
      </c:catAx>
      <c:valAx>
        <c:axId val="2109998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Emissions (Million tCO2e)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121673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Emissions per Capita from India</a:t>
            </a:r>
            <a:r>
              <a:rPr lang="en-US" baseline="0"/>
              <a:t> and Africa (2005-13)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'WorldResourcesInstituteCAIT (6)'!$G$7</c:f>
              <c:strCache>
                <c:ptCount val="1"/>
                <c:pt idx="0">
                  <c:v>GHGPI India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'WorldResourcesInstituteCAIT (6)'!$H$6:$P$6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(6)'!$H$7:$P$7</c:f>
              <c:numCache>
                <c:formatCode>0.00</c:formatCode>
                <c:ptCount val="9"/>
                <c:pt idx="0">
                  <c:v>1.450102210464528</c:v>
                </c:pt>
                <c:pt idx="1">
                  <c:v>1.42651847607314</c:v>
                </c:pt>
                <c:pt idx="2">
                  <c:v>1.497372937487314</c:v>
                </c:pt>
                <c:pt idx="3">
                  <c:v>1.600457126956858</c:v>
                </c:pt>
                <c:pt idx="4">
                  <c:v>1.648963454868471</c:v>
                </c:pt>
                <c:pt idx="5">
                  <c:v>1.749065310216226</c:v>
                </c:pt>
                <c:pt idx="6">
                  <c:v>1.804371168537878</c:v>
                </c:pt>
                <c:pt idx="7">
                  <c:v>1.876100320456018</c:v>
                </c:pt>
                <c:pt idx="8">
                  <c:v>1.932354313594325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'WorldResourcesInstituteCAIT (6)'!$G$8</c:f>
              <c:strCache>
                <c:ptCount val="1"/>
                <c:pt idx="0">
                  <c:v>WRI CAIT India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'WorldResourcesInstituteCAIT (6)'!$H$6:$P$6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(6)'!$H$8:$P$8</c:f>
              <c:numCache>
                <c:formatCode>0.00</c:formatCode>
                <c:ptCount val="9"/>
                <c:pt idx="0">
                  <c:v>1.57773290745187</c:v>
                </c:pt>
                <c:pt idx="1">
                  <c:v>1.67182680376335</c:v>
                </c:pt>
                <c:pt idx="2">
                  <c:v>1.76653872343222</c:v>
                </c:pt>
                <c:pt idx="3">
                  <c:v>1.82377831497315</c:v>
                </c:pt>
                <c:pt idx="4">
                  <c:v>1.9465135818724</c:v>
                </c:pt>
                <c:pt idx="5">
                  <c:v>2.00572156009553</c:v>
                </c:pt>
                <c:pt idx="6">
                  <c:v>2.26231237423626</c:v>
                </c:pt>
                <c:pt idx="7">
                  <c:v>2.34050751535953</c:v>
                </c:pt>
                <c:pt idx="8">
                  <c:v>2.370899975303268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'WorldResourcesInstituteCAIT (6)'!$G$9</c:f>
              <c:strCache>
                <c:ptCount val="1"/>
                <c:pt idx="0">
                  <c:v>WRI CAIT Africa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'WorldResourcesInstituteCAIT (6)'!$H$6:$P$6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'WorldResourcesInstituteCAIT (6)'!$H$9:$P$9</c:f>
              <c:numCache>
                <c:formatCode>0.00</c:formatCode>
                <c:ptCount val="9"/>
                <c:pt idx="0">
                  <c:v>4.628583654851758</c:v>
                </c:pt>
                <c:pt idx="1">
                  <c:v>4.34054261651867</c:v>
                </c:pt>
                <c:pt idx="2">
                  <c:v>4.33331192125491</c:v>
                </c:pt>
                <c:pt idx="3">
                  <c:v>4.34759900245333</c:v>
                </c:pt>
                <c:pt idx="4">
                  <c:v>4.23907569129429</c:v>
                </c:pt>
                <c:pt idx="5">
                  <c:v>4.17842939762751</c:v>
                </c:pt>
                <c:pt idx="6">
                  <c:v>4.04103184779756</c:v>
                </c:pt>
                <c:pt idx="7">
                  <c:v>3.94719737630133</c:v>
                </c:pt>
                <c:pt idx="8">
                  <c:v>3.87716486056019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396424"/>
        <c:axId val="-2078394120"/>
      </c:lineChart>
      <c:catAx>
        <c:axId val="-211539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078394120"/>
        <c:crosses val="autoZero"/>
        <c:auto val="1"/>
        <c:lblAlgn val="ctr"/>
        <c:lblOffset val="100"/>
        <c:noMultiLvlLbl val="0"/>
      </c:catAx>
      <c:valAx>
        <c:axId val="-2078394120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0.00" sourceLinked="1"/>
        <c:majorTickMark val="none"/>
        <c:minorTickMark val="none"/>
        <c:tickLblPos val="nextTo"/>
        <c:spPr>
          <a:ln w="9525">
            <a:noFill/>
          </a:ln>
        </c:spPr>
        <c:crossAx val="-211539642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4F27D-A48D-4AFE-899E-3081B8A2BED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F675F5-806C-47CD-840C-C0F0974E486F}">
      <dgm:prSet phldrT="[Text]" custT="1"/>
      <dgm:spPr/>
      <dgm:t>
        <a:bodyPr/>
        <a:lstStyle/>
        <a:p>
          <a:r>
            <a:rPr lang="en-IN" sz="1200" dirty="0">
              <a:latin typeface="GillSans" pitchFamily="2" charset="0"/>
              <a:cs typeface="Arial" panose="020B0604020202020204" pitchFamily="34" charset="0"/>
            </a:rPr>
            <a:t>Follows IPCC guidelines (2006)</a:t>
          </a:r>
          <a:endParaRPr lang="en-US" sz="1200" dirty="0">
            <a:latin typeface="GillSans" pitchFamily="2" charset="0"/>
            <a:cs typeface="Arial" panose="020B0604020202020204" pitchFamily="34" charset="0"/>
          </a:endParaRPr>
        </a:p>
      </dgm:t>
    </dgm:pt>
    <dgm:pt modelId="{376FA658-8372-4DC4-BF9A-6E015BD879A4}" type="parTrans" cxnId="{EDB43A4B-11F0-42D0-99D5-40231C81DC23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63424A65-6B3C-481B-A7FC-FD185C3697D0}" type="sibTrans" cxnId="{EDB43A4B-11F0-42D0-99D5-40231C81DC23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34246161-C78E-439F-990E-ADBAF92493BD}">
      <dgm:prSet phldrT="[Text]" custT="1"/>
      <dgm:spPr/>
      <dgm:t>
        <a:bodyPr/>
        <a:lstStyle/>
        <a:p>
          <a:r>
            <a:rPr lang="en-IN" sz="1200" dirty="0">
              <a:latin typeface="GillSans" pitchFamily="2" charset="0"/>
              <a:cs typeface="Arial" panose="020B0604020202020204" pitchFamily="34" charset="0"/>
            </a:rPr>
            <a:t>Clearly defines methods, assumptions and limitations</a:t>
          </a:r>
          <a:endParaRPr lang="en-US" sz="1200" dirty="0">
            <a:latin typeface="GillSans" pitchFamily="2" charset="0"/>
            <a:cs typeface="Arial" panose="020B0604020202020204" pitchFamily="34" charset="0"/>
          </a:endParaRPr>
        </a:p>
      </dgm:t>
    </dgm:pt>
    <dgm:pt modelId="{10723FFC-5BA7-47E9-8F60-CB821C722A89}" type="parTrans" cxnId="{8FF523CA-851D-45E6-80F5-A869B8A2B7AE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FEDFA4B6-C9D3-4045-B157-F822AB63D9C7}" type="sibTrans" cxnId="{8FF523CA-851D-45E6-80F5-A869B8A2B7AE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E8908860-8609-48A2-A0A6-6B004E3F1EE2}">
      <dgm:prSet phldrT="[Text]" custT="1"/>
      <dgm:spPr/>
      <dgm:t>
        <a:bodyPr/>
        <a:lstStyle/>
        <a:p>
          <a:r>
            <a:rPr lang="en-IN" sz="1200" dirty="0">
              <a:latin typeface="GillSans" pitchFamily="2" charset="0"/>
              <a:cs typeface="Arial" panose="020B0604020202020204" pitchFamily="34" charset="0"/>
            </a:rPr>
            <a:t>Uses official and publicly sourced data </a:t>
          </a:r>
          <a:endParaRPr lang="en-US" sz="1200" dirty="0">
            <a:latin typeface="GillSans" pitchFamily="2" charset="0"/>
            <a:cs typeface="Arial" panose="020B0604020202020204" pitchFamily="34" charset="0"/>
          </a:endParaRPr>
        </a:p>
      </dgm:t>
    </dgm:pt>
    <dgm:pt modelId="{A950923A-397D-4507-AB27-E1D4520B43A7}" type="parTrans" cxnId="{58DD9D57-B6C8-4DDE-9277-D3C40D31EA6B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B3ACBF6A-5A27-4E7F-8341-7EA4FC0D23A5}" type="sibTrans" cxnId="{58DD9D57-B6C8-4DDE-9277-D3C40D31EA6B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B677D202-0A5F-40A6-986D-179A4E734B25}">
      <dgm:prSet phldrT="[Text]" custT="1"/>
      <dgm:spPr/>
      <dgm:t>
        <a:bodyPr/>
        <a:lstStyle/>
        <a:p>
          <a:r>
            <a:rPr lang="en-IN" sz="1200" dirty="0">
              <a:latin typeface="GillSans" pitchFamily="2" charset="0"/>
              <a:cs typeface="Arial" panose="020B0604020202020204" pitchFamily="34" charset="0"/>
            </a:rPr>
            <a:t>Provides insights and trends of key activities leading to emissions </a:t>
          </a:r>
          <a:endParaRPr lang="en-US" sz="1200" dirty="0">
            <a:latin typeface="GillSans" pitchFamily="2" charset="0"/>
            <a:cs typeface="Arial" panose="020B0604020202020204" pitchFamily="34" charset="0"/>
          </a:endParaRPr>
        </a:p>
      </dgm:t>
    </dgm:pt>
    <dgm:pt modelId="{095990B3-58AF-4AB2-80BF-B80A677B3B43}" type="parTrans" cxnId="{AA9CD7E9-2A65-4AB1-973A-0CDCCCFE12F8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8217BB36-FDBD-4DC6-A155-00E843ADE4D4}" type="sibTrans" cxnId="{AA9CD7E9-2A65-4AB1-973A-0CDCCCFE12F8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F219F250-D06E-4C1F-8200-8612394D97A6}">
      <dgm:prSet phldrT="[Text]" custT="1"/>
      <dgm:spPr/>
      <dgm:t>
        <a:bodyPr/>
        <a:lstStyle/>
        <a:p>
          <a:r>
            <a:rPr lang="en-US" sz="1200" dirty="0">
              <a:latin typeface="GillSans" pitchFamily="2" charset="0"/>
              <a:cs typeface="Arial" panose="020B0604020202020204" pitchFamily="34" charset="0"/>
            </a:rPr>
            <a:t>Informs policy evaluation and decision making</a:t>
          </a:r>
        </a:p>
      </dgm:t>
    </dgm:pt>
    <dgm:pt modelId="{5BA7375E-97BD-4CEA-85C5-A3C5A0C76A3F}" type="parTrans" cxnId="{4D8577DF-B849-494D-AFFE-D68F4F3B6D84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1F2C398C-0353-49B2-AD7E-4B2A008CFF96}" type="sibTrans" cxnId="{4D8577DF-B849-494D-AFFE-D68F4F3B6D8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0E43BCE1-86ED-4438-96C7-03D55BE522D1}">
      <dgm:prSet phldrT="[Text]" custT="1"/>
      <dgm:spPr/>
      <dgm:t>
        <a:bodyPr/>
        <a:lstStyle/>
        <a:p>
          <a:r>
            <a:rPr lang="en-US" sz="1200" dirty="0">
              <a:latin typeface="GillSans" pitchFamily="2" charset="0"/>
              <a:cs typeface="Arial" panose="020B0604020202020204" pitchFamily="34" charset="0"/>
            </a:rPr>
            <a:t>Independent estimation of India’s GHG emissions for </a:t>
          </a:r>
          <a:r>
            <a:rPr lang="en-US" sz="1200" dirty="0" smtClean="0">
              <a:latin typeface="GillSans" pitchFamily="2" charset="0"/>
              <a:cs typeface="Arial" panose="020B0604020202020204" pitchFamily="34" charset="0"/>
            </a:rPr>
            <a:t>2005-13</a:t>
          </a:r>
          <a:endParaRPr lang="en-US" sz="1200" dirty="0">
            <a:latin typeface="GillSans" pitchFamily="2" charset="0"/>
            <a:cs typeface="Arial" panose="020B0604020202020204" pitchFamily="34" charset="0"/>
          </a:endParaRPr>
        </a:p>
      </dgm:t>
    </dgm:pt>
    <dgm:pt modelId="{5631D228-884D-4F7E-B508-DE24F4448095}" type="parTrans" cxnId="{CCDAC37A-9EB5-4E67-9565-A049FE19F5B9}">
      <dgm:prSet/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6AECF08F-D661-4775-8911-B7BFD4811DBE}" type="sibTrans" cxnId="{CCDAC37A-9EB5-4E67-9565-A049FE19F5B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200">
            <a:latin typeface="GillSans" pitchFamily="2" charset="0"/>
            <a:cs typeface="Arial" panose="020B0604020202020204" pitchFamily="34" charset="0"/>
          </a:endParaRPr>
        </a:p>
      </dgm:t>
    </dgm:pt>
    <dgm:pt modelId="{CA242CAB-1E63-453A-B3F2-A3481AF404BD}" type="pres">
      <dgm:prSet presAssocID="{6204F27D-A48D-4AFE-899E-3081B8A2BE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7DD64-7B80-47B7-93AB-10998FBA9BC9}" type="pres">
      <dgm:prSet presAssocID="{0E43BCE1-86ED-4438-96C7-03D55BE522D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75DC9-475D-4D15-A40E-A2D29E669C01}" type="pres">
      <dgm:prSet presAssocID="{0E43BCE1-86ED-4438-96C7-03D55BE522D1}" presName="spNode" presStyleCnt="0"/>
      <dgm:spPr/>
    </dgm:pt>
    <dgm:pt modelId="{75D18522-09F8-49E2-955A-91C749657193}" type="pres">
      <dgm:prSet presAssocID="{6AECF08F-D661-4775-8911-B7BFD4811DBE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A53388E-5BE0-4A1D-B11B-237EE745B96E}" type="pres">
      <dgm:prSet presAssocID="{48F675F5-806C-47CD-840C-C0F0974E486F}" presName="node" presStyleLbl="node1" presStyleIdx="1" presStyleCnt="6" custScaleX="129780" custScaleY="9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3FA58-CB18-47CF-B382-1995096BAF16}" type="pres">
      <dgm:prSet presAssocID="{48F675F5-806C-47CD-840C-C0F0974E486F}" presName="spNode" presStyleCnt="0"/>
      <dgm:spPr/>
    </dgm:pt>
    <dgm:pt modelId="{C41C50B5-FEC5-47A3-B1C2-96B5BD8FE467}" type="pres">
      <dgm:prSet presAssocID="{63424A65-6B3C-481B-A7FC-FD185C3697D0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9B05333-1AB9-4B22-9E6E-78EB3550DBEB}" type="pres">
      <dgm:prSet presAssocID="{34246161-C78E-439F-990E-ADBAF92493B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4637B-0AB9-4F36-BF88-69231A6BA39C}" type="pres">
      <dgm:prSet presAssocID="{34246161-C78E-439F-990E-ADBAF92493BD}" presName="spNode" presStyleCnt="0"/>
      <dgm:spPr/>
    </dgm:pt>
    <dgm:pt modelId="{4E258134-741A-4F64-BD87-461D51E4E8E4}" type="pres">
      <dgm:prSet presAssocID="{FEDFA4B6-C9D3-4045-B157-F822AB63D9C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58F0FCF-20DB-4EDB-981A-DA72E5A0C4F9}" type="pres">
      <dgm:prSet presAssocID="{E8908860-8609-48A2-A0A6-6B004E3F1EE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E9DC-1855-47DD-9BC7-557ECEE7C6C0}" type="pres">
      <dgm:prSet presAssocID="{E8908860-8609-48A2-A0A6-6B004E3F1EE2}" presName="spNode" presStyleCnt="0"/>
      <dgm:spPr/>
    </dgm:pt>
    <dgm:pt modelId="{65B511A3-B69A-42F7-891D-E24119AF57C1}" type="pres">
      <dgm:prSet presAssocID="{B3ACBF6A-5A27-4E7F-8341-7EA4FC0D23A5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3A44E9B-F1D5-43ED-BED7-DA641D48021E}" type="pres">
      <dgm:prSet presAssocID="{B677D202-0A5F-40A6-986D-179A4E734B25}" presName="node" presStyleLbl="node1" presStyleIdx="4" presStyleCnt="6" custScaleX="113068" custScaleY="119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7D794-7A36-4872-9F33-F046BE26628D}" type="pres">
      <dgm:prSet presAssocID="{B677D202-0A5F-40A6-986D-179A4E734B25}" presName="spNode" presStyleCnt="0"/>
      <dgm:spPr/>
    </dgm:pt>
    <dgm:pt modelId="{83F5A4F6-5D3B-4C9D-9D17-AC2C25BA34E3}" type="pres">
      <dgm:prSet presAssocID="{8217BB36-FDBD-4DC6-A155-00E843ADE4D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C819827-F9F8-4467-ACD2-7F4AC09B9458}" type="pres">
      <dgm:prSet presAssocID="{F219F250-D06E-4C1F-8200-8612394D97A6}" presName="node" presStyleLbl="node1" presStyleIdx="5" presStyleCnt="6" custScaleX="110570" custScaleY="109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4926B-653B-470A-993A-2164730A3F1F}" type="pres">
      <dgm:prSet presAssocID="{F219F250-D06E-4C1F-8200-8612394D97A6}" presName="spNode" presStyleCnt="0"/>
      <dgm:spPr/>
    </dgm:pt>
    <dgm:pt modelId="{1774C7BA-A107-4A6B-BB63-D7FEFE510275}" type="pres">
      <dgm:prSet presAssocID="{1F2C398C-0353-49B2-AD7E-4B2A008CFF96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CCDAC37A-9EB5-4E67-9565-A049FE19F5B9}" srcId="{6204F27D-A48D-4AFE-899E-3081B8A2BED0}" destId="{0E43BCE1-86ED-4438-96C7-03D55BE522D1}" srcOrd="0" destOrd="0" parTransId="{5631D228-884D-4F7E-B508-DE24F4448095}" sibTransId="{6AECF08F-D661-4775-8911-B7BFD4811DBE}"/>
    <dgm:cxn modelId="{731B1AB6-04CE-9C4F-A074-35CA4A906B00}" type="presOf" srcId="{6204F27D-A48D-4AFE-899E-3081B8A2BED0}" destId="{CA242CAB-1E63-453A-B3F2-A3481AF404BD}" srcOrd="0" destOrd="0" presId="urn:microsoft.com/office/officeart/2005/8/layout/cycle5"/>
    <dgm:cxn modelId="{51F47B8B-CC9B-6E4E-B660-6D09488C018E}" type="presOf" srcId="{63424A65-6B3C-481B-A7FC-FD185C3697D0}" destId="{C41C50B5-FEC5-47A3-B1C2-96B5BD8FE467}" srcOrd="0" destOrd="0" presId="urn:microsoft.com/office/officeart/2005/8/layout/cycle5"/>
    <dgm:cxn modelId="{8FF523CA-851D-45E6-80F5-A869B8A2B7AE}" srcId="{6204F27D-A48D-4AFE-899E-3081B8A2BED0}" destId="{34246161-C78E-439F-990E-ADBAF92493BD}" srcOrd="2" destOrd="0" parTransId="{10723FFC-5BA7-47E9-8F60-CB821C722A89}" sibTransId="{FEDFA4B6-C9D3-4045-B157-F822AB63D9C7}"/>
    <dgm:cxn modelId="{AA9CD7E9-2A65-4AB1-973A-0CDCCCFE12F8}" srcId="{6204F27D-A48D-4AFE-899E-3081B8A2BED0}" destId="{B677D202-0A5F-40A6-986D-179A4E734B25}" srcOrd="4" destOrd="0" parTransId="{095990B3-58AF-4AB2-80BF-B80A677B3B43}" sibTransId="{8217BB36-FDBD-4DC6-A155-00E843ADE4D4}"/>
    <dgm:cxn modelId="{FFDF8306-F313-204A-AB00-533C65F9F642}" type="presOf" srcId="{FEDFA4B6-C9D3-4045-B157-F822AB63D9C7}" destId="{4E258134-741A-4F64-BD87-461D51E4E8E4}" srcOrd="0" destOrd="0" presId="urn:microsoft.com/office/officeart/2005/8/layout/cycle5"/>
    <dgm:cxn modelId="{C187200D-4149-3542-B088-A355896B7B9C}" type="presOf" srcId="{B3ACBF6A-5A27-4E7F-8341-7EA4FC0D23A5}" destId="{65B511A3-B69A-42F7-891D-E24119AF57C1}" srcOrd="0" destOrd="0" presId="urn:microsoft.com/office/officeart/2005/8/layout/cycle5"/>
    <dgm:cxn modelId="{831CD5B5-88FF-D14A-BE54-252D3EFF874A}" type="presOf" srcId="{8217BB36-FDBD-4DC6-A155-00E843ADE4D4}" destId="{83F5A4F6-5D3B-4C9D-9D17-AC2C25BA34E3}" srcOrd="0" destOrd="0" presId="urn:microsoft.com/office/officeart/2005/8/layout/cycle5"/>
    <dgm:cxn modelId="{FE4CB22B-6A6C-D445-B1B9-380E1EA4B588}" type="presOf" srcId="{B677D202-0A5F-40A6-986D-179A4E734B25}" destId="{33A44E9B-F1D5-43ED-BED7-DA641D48021E}" srcOrd="0" destOrd="0" presId="urn:microsoft.com/office/officeart/2005/8/layout/cycle5"/>
    <dgm:cxn modelId="{DD51784E-643C-BE4C-AFC6-F17EF6F44E19}" type="presOf" srcId="{6AECF08F-D661-4775-8911-B7BFD4811DBE}" destId="{75D18522-09F8-49E2-955A-91C749657193}" srcOrd="0" destOrd="0" presId="urn:microsoft.com/office/officeart/2005/8/layout/cycle5"/>
    <dgm:cxn modelId="{3566B86F-740F-5840-B2B3-AF3897065270}" type="presOf" srcId="{34246161-C78E-439F-990E-ADBAF92493BD}" destId="{A9B05333-1AB9-4B22-9E6E-78EB3550DBEB}" srcOrd="0" destOrd="0" presId="urn:microsoft.com/office/officeart/2005/8/layout/cycle5"/>
    <dgm:cxn modelId="{EDB43A4B-11F0-42D0-99D5-40231C81DC23}" srcId="{6204F27D-A48D-4AFE-899E-3081B8A2BED0}" destId="{48F675F5-806C-47CD-840C-C0F0974E486F}" srcOrd="1" destOrd="0" parTransId="{376FA658-8372-4DC4-BF9A-6E015BD879A4}" sibTransId="{63424A65-6B3C-481B-A7FC-FD185C3697D0}"/>
    <dgm:cxn modelId="{010EDCCF-92A3-A14C-B3FE-FE76023CE65A}" type="presOf" srcId="{48F675F5-806C-47CD-840C-C0F0974E486F}" destId="{2A53388E-5BE0-4A1D-B11B-237EE745B96E}" srcOrd="0" destOrd="0" presId="urn:microsoft.com/office/officeart/2005/8/layout/cycle5"/>
    <dgm:cxn modelId="{4D8577DF-B849-494D-AFFE-D68F4F3B6D84}" srcId="{6204F27D-A48D-4AFE-899E-3081B8A2BED0}" destId="{F219F250-D06E-4C1F-8200-8612394D97A6}" srcOrd="5" destOrd="0" parTransId="{5BA7375E-97BD-4CEA-85C5-A3C5A0C76A3F}" sibTransId="{1F2C398C-0353-49B2-AD7E-4B2A008CFF96}"/>
    <dgm:cxn modelId="{B3C93E8A-765C-D24E-9924-49B2D1D524BE}" type="presOf" srcId="{1F2C398C-0353-49B2-AD7E-4B2A008CFF96}" destId="{1774C7BA-A107-4A6B-BB63-D7FEFE510275}" srcOrd="0" destOrd="0" presId="urn:microsoft.com/office/officeart/2005/8/layout/cycle5"/>
    <dgm:cxn modelId="{6898C5B3-3CC8-8B4E-A751-78E169A7523B}" type="presOf" srcId="{0E43BCE1-86ED-4438-96C7-03D55BE522D1}" destId="{56B7DD64-7B80-47B7-93AB-10998FBA9BC9}" srcOrd="0" destOrd="0" presId="urn:microsoft.com/office/officeart/2005/8/layout/cycle5"/>
    <dgm:cxn modelId="{7578C0E8-6416-BD4E-A62D-61C7ADAC6F12}" type="presOf" srcId="{E8908860-8609-48A2-A0A6-6B004E3F1EE2}" destId="{A58F0FCF-20DB-4EDB-981A-DA72E5A0C4F9}" srcOrd="0" destOrd="0" presId="urn:microsoft.com/office/officeart/2005/8/layout/cycle5"/>
    <dgm:cxn modelId="{44C8F691-0A1B-5247-AED9-D6AB627BD695}" type="presOf" srcId="{F219F250-D06E-4C1F-8200-8612394D97A6}" destId="{BC819827-F9F8-4467-ACD2-7F4AC09B9458}" srcOrd="0" destOrd="0" presId="urn:microsoft.com/office/officeart/2005/8/layout/cycle5"/>
    <dgm:cxn modelId="{58DD9D57-B6C8-4DDE-9277-D3C40D31EA6B}" srcId="{6204F27D-A48D-4AFE-899E-3081B8A2BED0}" destId="{E8908860-8609-48A2-A0A6-6B004E3F1EE2}" srcOrd="3" destOrd="0" parTransId="{A950923A-397D-4507-AB27-E1D4520B43A7}" sibTransId="{B3ACBF6A-5A27-4E7F-8341-7EA4FC0D23A5}"/>
    <dgm:cxn modelId="{D9378358-13F0-7E4E-B860-256C1987ACDD}" type="presParOf" srcId="{CA242CAB-1E63-453A-B3F2-A3481AF404BD}" destId="{56B7DD64-7B80-47B7-93AB-10998FBA9BC9}" srcOrd="0" destOrd="0" presId="urn:microsoft.com/office/officeart/2005/8/layout/cycle5"/>
    <dgm:cxn modelId="{611B7446-03E4-8743-9DD9-3C52EE6283F1}" type="presParOf" srcId="{CA242CAB-1E63-453A-B3F2-A3481AF404BD}" destId="{38F75DC9-475D-4D15-A40E-A2D29E669C01}" srcOrd="1" destOrd="0" presId="urn:microsoft.com/office/officeart/2005/8/layout/cycle5"/>
    <dgm:cxn modelId="{15DFCA3F-B6E8-2348-A454-BB9BCB255F8D}" type="presParOf" srcId="{CA242CAB-1E63-453A-B3F2-A3481AF404BD}" destId="{75D18522-09F8-49E2-955A-91C749657193}" srcOrd="2" destOrd="0" presId="urn:microsoft.com/office/officeart/2005/8/layout/cycle5"/>
    <dgm:cxn modelId="{B76E85FF-99CE-C343-AEED-D056EF9C2137}" type="presParOf" srcId="{CA242CAB-1E63-453A-B3F2-A3481AF404BD}" destId="{2A53388E-5BE0-4A1D-B11B-237EE745B96E}" srcOrd="3" destOrd="0" presId="urn:microsoft.com/office/officeart/2005/8/layout/cycle5"/>
    <dgm:cxn modelId="{D2BA5E78-0FFD-6B49-BE4A-7B5925F99A12}" type="presParOf" srcId="{CA242CAB-1E63-453A-B3F2-A3481AF404BD}" destId="{D553FA58-CB18-47CF-B382-1995096BAF16}" srcOrd="4" destOrd="0" presId="urn:microsoft.com/office/officeart/2005/8/layout/cycle5"/>
    <dgm:cxn modelId="{C94ABF7B-D173-4B4C-86AB-1268C0AEC10A}" type="presParOf" srcId="{CA242CAB-1E63-453A-B3F2-A3481AF404BD}" destId="{C41C50B5-FEC5-47A3-B1C2-96B5BD8FE467}" srcOrd="5" destOrd="0" presId="urn:microsoft.com/office/officeart/2005/8/layout/cycle5"/>
    <dgm:cxn modelId="{21D92779-6890-8142-BDAD-B2CF09C89AA1}" type="presParOf" srcId="{CA242CAB-1E63-453A-B3F2-A3481AF404BD}" destId="{A9B05333-1AB9-4B22-9E6E-78EB3550DBEB}" srcOrd="6" destOrd="0" presId="urn:microsoft.com/office/officeart/2005/8/layout/cycle5"/>
    <dgm:cxn modelId="{B8A6F678-34CD-554A-9DBF-1564E906CD9B}" type="presParOf" srcId="{CA242CAB-1E63-453A-B3F2-A3481AF404BD}" destId="{C924637B-0AB9-4F36-BF88-69231A6BA39C}" srcOrd="7" destOrd="0" presId="urn:microsoft.com/office/officeart/2005/8/layout/cycle5"/>
    <dgm:cxn modelId="{E643DBB7-CEF9-4F42-89F6-D060E0B26FF8}" type="presParOf" srcId="{CA242CAB-1E63-453A-B3F2-A3481AF404BD}" destId="{4E258134-741A-4F64-BD87-461D51E4E8E4}" srcOrd="8" destOrd="0" presId="urn:microsoft.com/office/officeart/2005/8/layout/cycle5"/>
    <dgm:cxn modelId="{1B1B9928-90AE-0543-A560-FE9CC32A05B1}" type="presParOf" srcId="{CA242CAB-1E63-453A-B3F2-A3481AF404BD}" destId="{A58F0FCF-20DB-4EDB-981A-DA72E5A0C4F9}" srcOrd="9" destOrd="0" presId="urn:microsoft.com/office/officeart/2005/8/layout/cycle5"/>
    <dgm:cxn modelId="{70265B12-DAB7-7348-A4D4-922067649B64}" type="presParOf" srcId="{CA242CAB-1E63-453A-B3F2-A3481AF404BD}" destId="{6A9DE9DC-1855-47DD-9BC7-557ECEE7C6C0}" srcOrd="10" destOrd="0" presId="urn:microsoft.com/office/officeart/2005/8/layout/cycle5"/>
    <dgm:cxn modelId="{BAF64612-459F-004E-93CD-83558BF19F19}" type="presParOf" srcId="{CA242CAB-1E63-453A-B3F2-A3481AF404BD}" destId="{65B511A3-B69A-42F7-891D-E24119AF57C1}" srcOrd="11" destOrd="0" presId="urn:microsoft.com/office/officeart/2005/8/layout/cycle5"/>
    <dgm:cxn modelId="{CB5A8477-440B-D448-AA6F-F1D93603D2DD}" type="presParOf" srcId="{CA242CAB-1E63-453A-B3F2-A3481AF404BD}" destId="{33A44E9B-F1D5-43ED-BED7-DA641D48021E}" srcOrd="12" destOrd="0" presId="urn:microsoft.com/office/officeart/2005/8/layout/cycle5"/>
    <dgm:cxn modelId="{788D8D2B-EE33-774D-A567-BF75635747E6}" type="presParOf" srcId="{CA242CAB-1E63-453A-B3F2-A3481AF404BD}" destId="{7A47D794-7A36-4872-9F33-F046BE26628D}" srcOrd="13" destOrd="0" presId="urn:microsoft.com/office/officeart/2005/8/layout/cycle5"/>
    <dgm:cxn modelId="{7FC0C385-63AF-0649-A9DD-D7C6EC97B8A2}" type="presParOf" srcId="{CA242CAB-1E63-453A-B3F2-A3481AF404BD}" destId="{83F5A4F6-5D3B-4C9D-9D17-AC2C25BA34E3}" srcOrd="14" destOrd="0" presId="urn:microsoft.com/office/officeart/2005/8/layout/cycle5"/>
    <dgm:cxn modelId="{1E758F3B-DB12-ED41-81F4-D8192B83AD6D}" type="presParOf" srcId="{CA242CAB-1E63-453A-B3F2-A3481AF404BD}" destId="{BC819827-F9F8-4467-ACD2-7F4AC09B9458}" srcOrd="15" destOrd="0" presId="urn:microsoft.com/office/officeart/2005/8/layout/cycle5"/>
    <dgm:cxn modelId="{4F6721DA-8145-0748-8A46-E579447BF948}" type="presParOf" srcId="{CA242CAB-1E63-453A-B3F2-A3481AF404BD}" destId="{7DD4926B-653B-470A-993A-2164730A3F1F}" srcOrd="16" destOrd="0" presId="urn:microsoft.com/office/officeart/2005/8/layout/cycle5"/>
    <dgm:cxn modelId="{28D9A375-71B2-0A47-8B66-89FB59542671}" type="presParOf" srcId="{CA242CAB-1E63-453A-B3F2-A3481AF404BD}" destId="{1774C7BA-A107-4A6B-BB63-D7FEFE51027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5E724-93EF-D745-AA83-A20054E2E1F1}" type="doc">
      <dgm:prSet loTypeId="urn:microsoft.com/office/officeart/2008/layout/VerticalAccentList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FAC5881-ACE2-984E-9F15-0C7948E30960}">
      <dgm:prSet phldrT="[Text]" custT="1"/>
      <dgm:spPr/>
      <dgm:t>
        <a:bodyPr/>
        <a:lstStyle/>
        <a:p>
          <a:r>
            <a:rPr lang="en-US" sz="1800" dirty="0" smtClean="0"/>
            <a:t>Energy</a:t>
          </a:r>
          <a:endParaRPr lang="en-US" sz="1800" dirty="0"/>
        </a:p>
      </dgm:t>
    </dgm:pt>
    <dgm:pt modelId="{127694B8-84A9-8140-A395-16D174C9DFF1}" type="parTrans" cxnId="{A512A6AB-54C7-F246-9196-0AE5F8FE08A1}">
      <dgm:prSet/>
      <dgm:spPr/>
      <dgm:t>
        <a:bodyPr/>
        <a:lstStyle/>
        <a:p>
          <a:endParaRPr lang="en-US" sz="1400"/>
        </a:p>
      </dgm:t>
    </dgm:pt>
    <dgm:pt modelId="{F494D612-3B1B-614C-AFC7-7B34A61DC317}" type="sibTrans" cxnId="{A512A6AB-54C7-F246-9196-0AE5F8FE08A1}">
      <dgm:prSet/>
      <dgm:spPr/>
      <dgm:t>
        <a:bodyPr/>
        <a:lstStyle/>
        <a:p>
          <a:endParaRPr lang="en-US" sz="1400"/>
        </a:p>
      </dgm:t>
    </dgm:pt>
    <dgm:pt modelId="{1C3A9251-0529-2C4B-9F6F-725E120C93E7}">
      <dgm:prSet phldrT="[Text]" custT="1"/>
      <dgm:spPr/>
      <dgm:t>
        <a:bodyPr/>
        <a:lstStyle/>
        <a:p>
          <a:pPr rtl="0"/>
          <a:r>
            <a:rPr kumimoji="0" lang="en-GB" altLang="ja-JP" sz="2000" b="0" i="0" u="none" strike="noStrike" cap="none" normalizeH="0" baseline="0" dirty="0" smtClean="0">
              <a:ln/>
              <a:effectLst/>
              <a:latin typeface="Times" charset="0"/>
              <a:ea typeface="MS Mincho" charset="0"/>
              <a:cs typeface="MS Mincho" charset="0"/>
            </a:rPr>
            <a:t>efficiency;  fuel switching; Renewable (hydropower, solar, wind, geothermal  and bioenergy); CO2 Capture and Storage (CCS)</a:t>
          </a:r>
          <a:endParaRPr lang="en-US" sz="2000" dirty="0"/>
        </a:p>
      </dgm:t>
    </dgm:pt>
    <dgm:pt modelId="{2F623F35-9710-B843-9B82-021DBD07ED48}" type="parTrans" cxnId="{D56AFCE7-3AF3-9242-8159-1316A7D4126B}">
      <dgm:prSet/>
      <dgm:spPr/>
      <dgm:t>
        <a:bodyPr/>
        <a:lstStyle/>
        <a:p>
          <a:endParaRPr lang="en-US" sz="1400"/>
        </a:p>
      </dgm:t>
    </dgm:pt>
    <dgm:pt modelId="{B34E3245-7554-854F-A5E2-A7EFE70A38C9}" type="sibTrans" cxnId="{D56AFCE7-3AF3-9242-8159-1316A7D4126B}">
      <dgm:prSet/>
      <dgm:spPr/>
      <dgm:t>
        <a:bodyPr/>
        <a:lstStyle/>
        <a:p>
          <a:endParaRPr lang="en-US" sz="1400"/>
        </a:p>
      </dgm:t>
    </dgm:pt>
    <dgm:pt modelId="{B9BB8E1D-A523-944C-840E-97725841BB96}">
      <dgm:prSet phldrT="[Text]" custT="1"/>
      <dgm:spPr/>
      <dgm:t>
        <a:bodyPr/>
        <a:lstStyle/>
        <a:p>
          <a:pPr rtl="0"/>
          <a:r>
            <a:rPr kumimoji="0" lang="en-GB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More fuel efficient vehicles;  hybrid vehicles; biofuels; modal shifts from road transport to rail and  public transport systems; cycling, walking; land-use planning</a:t>
          </a:r>
          <a:endParaRPr lang="en-US" sz="2000" dirty="0"/>
        </a:p>
      </dgm:t>
    </dgm:pt>
    <dgm:pt modelId="{F8FC3CC3-3731-E44C-B2BE-EFAA1BC3E7FD}" type="parTrans" cxnId="{7E4D2308-4D92-784D-9A9E-E6F03A51A7FB}">
      <dgm:prSet/>
      <dgm:spPr/>
      <dgm:t>
        <a:bodyPr/>
        <a:lstStyle/>
        <a:p>
          <a:endParaRPr lang="en-US"/>
        </a:p>
      </dgm:t>
    </dgm:pt>
    <dgm:pt modelId="{C66FA808-DEA8-6843-ACA4-5FA1D1A507F5}" type="sibTrans" cxnId="{7E4D2308-4D92-784D-9A9E-E6F03A51A7FB}">
      <dgm:prSet/>
      <dgm:spPr/>
      <dgm:t>
        <a:bodyPr/>
        <a:lstStyle/>
        <a:p>
          <a:endParaRPr lang="en-US"/>
        </a:p>
      </dgm:t>
    </dgm:pt>
    <dgm:pt modelId="{45C3E503-CEB0-274B-9BCB-A35330AA7E5D}">
      <dgm:prSet phldrT="[Text]" custT="1"/>
      <dgm:spPr/>
      <dgm:t>
        <a:bodyPr/>
        <a:lstStyle/>
        <a:p>
          <a:pPr rtl="0"/>
          <a:r>
            <a:rPr lang="en-US" sz="2000" dirty="0" smtClean="0"/>
            <a:t>Transport</a:t>
          </a:r>
          <a:endParaRPr lang="en-US" sz="2000" dirty="0"/>
        </a:p>
      </dgm:t>
    </dgm:pt>
    <dgm:pt modelId="{BF74CE17-53E6-7F48-BEE2-E3C2417717BD}" type="parTrans" cxnId="{65F6879A-F323-3047-9E6D-806AAF296AD2}">
      <dgm:prSet/>
      <dgm:spPr/>
      <dgm:t>
        <a:bodyPr/>
        <a:lstStyle/>
        <a:p>
          <a:endParaRPr lang="en-US"/>
        </a:p>
      </dgm:t>
    </dgm:pt>
    <dgm:pt modelId="{2516FE6B-ED51-5A43-9D05-644A1095BD88}" type="sibTrans" cxnId="{65F6879A-F323-3047-9E6D-806AAF296AD2}">
      <dgm:prSet/>
      <dgm:spPr/>
      <dgm:t>
        <a:bodyPr/>
        <a:lstStyle/>
        <a:p>
          <a:endParaRPr lang="en-US"/>
        </a:p>
      </dgm:t>
    </dgm:pt>
    <dgm:pt modelId="{C5B17E46-9FB6-7A43-8A11-40CF81FE2F26}">
      <dgm:prSet phldrT="[Text]" custT="1"/>
      <dgm:spPr/>
      <dgm:t>
        <a:bodyPr/>
        <a:lstStyle/>
        <a:p>
          <a:pPr rtl="0"/>
          <a:r>
            <a:rPr lang="en-US" sz="2000" dirty="0" smtClean="0"/>
            <a:t>Industry</a:t>
          </a:r>
          <a:endParaRPr lang="en-US" sz="2000" dirty="0"/>
        </a:p>
      </dgm:t>
    </dgm:pt>
    <dgm:pt modelId="{FE086AE4-C070-A547-B21C-5A9BDE8E9574}" type="parTrans" cxnId="{018B814D-7681-5B43-8F38-5018D2547508}">
      <dgm:prSet/>
      <dgm:spPr/>
      <dgm:t>
        <a:bodyPr/>
        <a:lstStyle/>
        <a:p>
          <a:endParaRPr lang="en-US"/>
        </a:p>
      </dgm:t>
    </dgm:pt>
    <dgm:pt modelId="{A7954B4E-A798-5E45-9DAB-FEAFDF72F34F}" type="sibTrans" cxnId="{018B814D-7681-5B43-8F38-5018D2547508}">
      <dgm:prSet/>
      <dgm:spPr/>
      <dgm:t>
        <a:bodyPr/>
        <a:lstStyle/>
        <a:p>
          <a:endParaRPr lang="en-US"/>
        </a:p>
      </dgm:t>
    </dgm:pt>
    <dgm:pt modelId="{8907F618-EBC5-E64F-8230-51811850F101}">
      <dgm:prSet phldrT="[Text]" custT="1"/>
      <dgm:spPr/>
      <dgm:t>
        <a:bodyPr/>
        <a:lstStyle/>
        <a:p>
          <a:pPr rtl="0"/>
          <a:r>
            <a:rPr kumimoji="0" lang="en-GB" altLang="ja-JP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More efficient electrical equipment; heat and power recovery; material recycling; control of non-CO</a:t>
          </a:r>
          <a:r>
            <a:rPr kumimoji="0" lang="en-GB" altLang="ja-JP" sz="2000" b="0" i="0" u="none" strike="noStrike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2</a:t>
          </a:r>
          <a:r>
            <a:rPr kumimoji="0" lang="en-GB" altLang="ja-JP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 gas emissions</a:t>
          </a:r>
          <a:endParaRPr lang="en-US" sz="2000" dirty="0"/>
        </a:p>
      </dgm:t>
    </dgm:pt>
    <dgm:pt modelId="{3E845E21-DE79-FD4E-82DB-6665528AA045}" type="parTrans" cxnId="{E1F647A5-7E50-324F-80B1-994E2CE5117C}">
      <dgm:prSet/>
      <dgm:spPr/>
      <dgm:t>
        <a:bodyPr/>
        <a:lstStyle/>
        <a:p>
          <a:endParaRPr lang="en-US"/>
        </a:p>
      </dgm:t>
    </dgm:pt>
    <dgm:pt modelId="{3EEDD6C1-D2A1-6941-A709-5F2C8781BEBC}" type="sibTrans" cxnId="{E1F647A5-7E50-324F-80B1-994E2CE5117C}">
      <dgm:prSet/>
      <dgm:spPr/>
      <dgm:t>
        <a:bodyPr/>
        <a:lstStyle/>
        <a:p>
          <a:endParaRPr lang="en-US"/>
        </a:p>
      </dgm:t>
    </dgm:pt>
    <dgm:pt modelId="{A44757BD-799A-6540-BC28-9232A7959943}" type="pres">
      <dgm:prSet presAssocID="{6E85E724-93EF-D745-AA83-A20054E2E1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C8DCC30-53EC-6E44-A3D0-FF5A09CF6857}" type="pres">
      <dgm:prSet presAssocID="{AFAC5881-ACE2-984E-9F15-0C7948E30960}" presName="parenttextcomposite" presStyleCnt="0"/>
      <dgm:spPr/>
    </dgm:pt>
    <dgm:pt modelId="{A34A5983-0E2D-2949-B38F-1494C03B65D5}" type="pres">
      <dgm:prSet presAssocID="{AFAC5881-ACE2-984E-9F15-0C7948E3096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C0117-58E3-6F4E-A062-FCA5DF1577A4}" type="pres">
      <dgm:prSet presAssocID="{AFAC5881-ACE2-984E-9F15-0C7948E30960}" presName="composite" presStyleCnt="0"/>
      <dgm:spPr/>
    </dgm:pt>
    <dgm:pt modelId="{136B6355-837B-2C40-B5BB-D768684982A4}" type="pres">
      <dgm:prSet presAssocID="{AFAC5881-ACE2-984E-9F15-0C7948E30960}" presName="chevron1" presStyleLbl="alignNode1" presStyleIdx="0" presStyleCnt="21"/>
      <dgm:spPr/>
    </dgm:pt>
    <dgm:pt modelId="{0193595C-C53C-7340-AA8F-A901937C090E}" type="pres">
      <dgm:prSet presAssocID="{AFAC5881-ACE2-984E-9F15-0C7948E30960}" presName="chevron2" presStyleLbl="alignNode1" presStyleIdx="1" presStyleCnt="21"/>
      <dgm:spPr/>
    </dgm:pt>
    <dgm:pt modelId="{FE6CDC01-F7D3-A148-B4F0-69B59AD46959}" type="pres">
      <dgm:prSet presAssocID="{AFAC5881-ACE2-984E-9F15-0C7948E30960}" presName="chevron3" presStyleLbl="alignNode1" presStyleIdx="2" presStyleCnt="21"/>
      <dgm:spPr/>
    </dgm:pt>
    <dgm:pt modelId="{4DABCAFE-1066-7B44-859A-2FF2B950B1C3}" type="pres">
      <dgm:prSet presAssocID="{AFAC5881-ACE2-984E-9F15-0C7948E30960}" presName="chevron4" presStyleLbl="alignNode1" presStyleIdx="3" presStyleCnt="21"/>
      <dgm:spPr/>
    </dgm:pt>
    <dgm:pt modelId="{79491CC2-686D-D24F-9AE8-D7202AA7538F}" type="pres">
      <dgm:prSet presAssocID="{AFAC5881-ACE2-984E-9F15-0C7948E30960}" presName="chevron5" presStyleLbl="alignNode1" presStyleIdx="4" presStyleCnt="21"/>
      <dgm:spPr/>
    </dgm:pt>
    <dgm:pt modelId="{9618D543-38E3-224A-A6CB-FD86206FA321}" type="pres">
      <dgm:prSet presAssocID="{AFAC5881-ACE2-984E-9F15-0C7948E30960}" presName="chevron6" presStyleLbl="alignNode1" presStyleIdx="5" presStyleCnt="21"/>
      <dgm:spPr/>
    </dgm:pt>
    <dgm:pt modelId="{2DD9F35B-87EC-8148-83CA-C7C6F837BACB}" type="pres">
      <dgm:prSet presAssocID="{AFAC5881-ACE2-984E-9F15-0C7948E30960}" presName="chevron7" presStyleLbl="alignNode1" presStyleIdx="6" presStyleCnt="21"/>
      <dgm:spPr/>
    </dgm:pt>
    <dgm:pt modelId="{00741A81-B42F-9647-AA9A-51F3BBA9F1ED}" type="pres">
      <dgm:prSet presAssocID="{AFAC5881-ACE2-984E-9F15-0C7948E3096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C1563-53E9-A84A-A97D-6BCD6CD919A8}" type="pres">
      <dgm:prSet presAssocID="{F494D612-3B1B-614C-AFC7-7B34A61DC317}" presName="sibTrans" presStyleCnt="0"/>
      <dgm:spPr/>
    </dgm:pt>
    <dgm:pt modelId="{82BAADE9-65C5-6045-A3EA-E8C4C583BE83}" type="pres">
      <dgm:prSet presAssocID="{45C3E503-CEB0-274B-9BCB-A35330AA7E5D}" presName="parenttextcomposite" presStyleCnt="0"/>
      <dgm:spPr/>
    </dgm:pt>
    <dgm:pt modelId="{80E9DC02-ED9B-274D-A310-35AC751476F0}" type="pres">
      <dgm:prSet presAssocID="{45C3E503-CEB0-274B-9BCB-A35330AA7E5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E025E-C36A-C140-BDE9-4E1E2E5ED01B}" type="pres">
      <dgm:prSet presAssocID="{45C3E503-CEB0-274B-9BCB-A35330AA7E5D}" presName="composite" presStyleCnt="0"/>
      <dgm:spPr/>
    </dgm:pt>
    <dgm:pt modelId="{2C520159-5F08-074D-AC09-B085970F138F}" type="pres">
      <dgm:prSet presAssocID="{45C3E503-CEB0-274B-9BCB-A35330AA7E5D}" presName="chevron1" presStyleLbl="alignNode1" presStyleIdx="7" presStyleCnt="21"/>
      <dgm:spPr/>
    </dgm:pt>
    <dgm:pt modelId="{6CDE150D-6362-8845-B29E-DC9A52EC78F1}" type="pres">
      <dgm:prSet presAssocID="{45C3E503-CEB0-274B-9BCB-A35330AA7E5D}" presName="chevron2" presStyleLbl="alignNode1" presStyleIdx="8" presStyleCnt="21"/>
      <dgm:spPr/>
    </dgm:pt>
    <dgm:pt modelId="{839DD8CB-1CE0-7142-BDEB-1AC90F82FB5E}" type="pres">
      <dgm:prSet presAssocID="{45C3E503-CEB0-274B-9BCB-A35330AA7E5D}" presName="chevron3" presStyleLbl="alignNode1" presStyleIdx="9" presStyleCnt="21"/>
      <dgm:spPr/>
    </dgm:pt>
    <dgm:pt modelId="{F82CCFA1-D9C6-FB49-ABC0-39F59DCA6F2F}" type="pres">
      <dgm:prSet presAssocID="{45C3E503-CEB0-274B-9BCB-A35330AA7E5D}" presName="chevron4" presStyleLbl="alignNode1" presStyleIdx="10" presStyleCnt="21"/>
      <dgm:spPr/>
    </dgm:pt>
    <dgm:pt modelId="{5A9B3E25-9E89-B64C-8CD3-5E59C5E4B55C}" type="pres">
      <dgm:prSet presAssocID="{45C3E503-CEB0-274B-9BCB-A35330AA7E5D}" presName="chevron5" presStyleLbl="alignNode1" presStyleIdx="11" presStyleCnt="21"/>
      <dgm:spPr/>
    </dgm:pt>
    <dgm:pt modelId="{68D41BAA-A05E-1E4A-9B92-1A22A30C8B78}" type="pres">
      <dgm:prSet presAssocID="{45C3E503-CEB0-274B-9BCB-A35330AA7E5D}" presName="chevron6" presStyleLbl="alignNode1" presStyleIdx="12" presStyleCnt="21"/>
      <dgm:spPr/>
    </dgm:pt>
    <dgm:pt modelId="{A81AF563-FB34-C348-9ABA-D56757509585}" type="pres">
      <dgm:prSet presAssocID="{45C3E503-CEB0-274B-9BCB-A35330AA7E5D}" presName="chevron7" presStyleLbl="alignNode1" presStyleIdx="13" presStyleCnt="21"/>
      <dgm:spPr/>
    </dgm:pt>
    <dgm:pt modelId="{0ECEF877-ABF1-9F47-827F-05C8267CC1DF}" type="pres">
      <dgm:prSet presAssocID="{45C3E503-CEB0-274B-9BCB-A35330AA7E5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47CF1-1B51-0E4D-B5E1-F3B913CDC429}" type="pres">
      <dgm:prSet presAssocID="{2516FE6B-ED51-5A43-9D05-644A1095BD88}" presName="sibTrans" presStyleCnt="0"/>
      <dgm:spPr/>
    </dgm:pt>
    <dgm:pt modelId="{67E2435F-4432-C74B-83E8-EE19B9BF1092}" type="pres">
      <dgm:prSet presAssocID="{C5B17E46-9FB6-7A43-8A11-40CF81FE2F26}" presName="parenttextcomposite" presStyleCnt="0"/>
      <dgm:spPr/>
    </dgm:pt>
    <dgm:pt modelId="{A0CC7A89-C106-8A49-8B7A-A1CDBB45E7B0}" type="pres">
      <dgm:prSet presAssocID="{C5B17E46-9FB6-7A43-8A11-40CF81FE2F2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E8CE2-C7F5-6649-BCBC-C49DAF89F87D}" type="pres">
      <dgm:prSet presAssocID="{C5B17E46-9FB6-7A43-8A11-40CF81FE2F26}" presName="composite" presStyleCnt="0"/>
      <dgm:spPr/>
    </dgm:pt>
    <dgm:pt modelId="{16F2CC22-6296-B14C-AE72-AB9548A2474B}" type="pres">
      <dgm:prSet presAssocID="{C5B17E46-9FB6-7A43-8A11-40CF81FE2F26}" presName="chevron1" presStyleLbl="alignNode1" presStyleIdx="14" presStyleCnt="21"/>
      <dgm:spPr/>
    </dgm:pt>
    <dgm:pt modelId="{0CDF84EB-9788-7B44-8680-A0F1B8F86EAF}" type="pres">
      <dgm:prSet presAssocID="{C5B17E46-9FB6-7A43-8A11-40CF81FE2F26}" presName="chevron2" presStyleLbl="alignNode1" presStyleIdx="15" presStyleCnt="21"/>
      <dgm:spPr/>
    </dgm:pt>
    <dgm:pt modelId="{AF6902DE-4B64-EC4C-A873-006CC12083F1}" type="pres">
      <dgm:prSet presAssocID="{C5B17E46-9FB6-7A43-8A11-40CF81FE2F26}" presName="chevron3" presStyleLbl="alignNode1" presStyleIdx="16" presStyleCnt="21"/>
      <dgm:spPr/>
    </dgm:pt>
    <dgm:pt modelId="{2D91DD31-3779-AD44-A35F-A206E52033D8}" type="pres">
      <dgm:prSet presAssocID="{C5B17E46-9FB6-7A43-8A11-40CF81FE2F26}" presName="chevron4" presStyleLbl="alignNode1" presStyleIdx="17" presStyleCnt="21"/>
      <dgm:spPr/>
    </dgm:pt>
    <dgm:pt modelId="{5314F108-E098-0D44-9977-31C6A3F9C4A3}" type="pres">
      <dgm:prSet presAssocID="{C5B17E46-9FB6-7A43-8A11-40CF81FE2F26}" presName="chevron5" presStyleLbl="alignNode1" presStyleIdx="18" presStyleCnt="21"/>
      <dgm:spPr/>
    </dgm:pt>
    <dgm:pt modelId="{529D262F-3510-9D4A-B4EA-DEB9DB3E93E4}" type="pres">
      <dgm:prSet presAssocID="{C5B17E46-9FB6-7A43-8A11-40CF81FE2F26}" presName="chevron6" presStyleLbl="alignNode1" presStyleIdx="19" presStyleCnt="21"/>
      <dgm:spPr/>
    </dgm:pt>
    <dgm:pt modelId="{D9027E25-D45D-2A42-895A-29C0552484E4}" type="pres">
      <dgm:prSet presAssocID="{C5B17E46-9FB6-7A43-8A11-40CF81FE2F26}" presName="chevron7" presStyleLbl="alignNode1" presStyleIdx="20" presStyleCnt="21"/>
      <dgm:spPr/>
    </dgm:pt>
    <dgm:pt modelId="{17FA86EE-1243-4D46-9A99-748414A3E77D}" type="pres">
      <dgm:prSet presAssocID="{C5B17E46-9FB6-7A43-8A11-40CF81FE2F2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7DB15-1AC9-1846-9DC3-036FE2054272}" type="presOf" srcId="{AFAC5881-ACE2-984E-9F15-0C7948E30960}" destId="{A34A5983-0E2D-2949-B38F-1494C03B65D5}" srcOrd="0" destOrd="0" presId="urn:microsoft.com/office/officeart/2008/layout/VerticalAccentList"/>
    <dgm:cxn modelId="{D56AFCE7-3AF3-9242-8159-1316A7D4126B}" srcId="{AFAC5881-ACE2-984E-9F15-0C7948E30960}" destId="{1C3A9251-0529-2C4B-9F6F-725E120C93E7}" srcOrd="0" destOrd="0" parTransId="{2F623F35-9710-B843-9B82-021DBD07ED48}" sibTransId="{B34E3245-7554-854F-A5E2-A7EFE70A38C9}"/>
    <dgm:cxn modelId="{4C69A3E4-22A2-2847-B37F-DDCCD80B5B12}" type="presOf" srcId="{1C3A9251-0529-2C4B-9F6F-725E120C93E7}" destId="{00741A81-B42F-9647-AA9A-51F3BBA9F1ED}" srcOrd="0" destOrd="0" presId="urn:microsoft.com/office/officeart/2008/layout/VerticalAccentList"/>
    <dgm:cxn modelId="{E3BB9BA0-37A0-5E4F-83B2-C5627AAB039B}" type="presOf" srcId="{45C3E503-CEB0-274B-9BCB-A35330AA7E5D}" destId="{80E9DC02-ED9B-274D-A310-35AC751476F0}" srcOrd="0" destOrd="0" presId="urn:microsoft.com/office/officeart/2008/layout/VerticalAccentList"/>
    <dgm:cxn modelId="{A512A6AB-54C7-F246-9196-0AE5F8FE08A1}" srcId="{6E85E724-93EF-D745-AA83-A20054E2E1F1}" destId="{AFAC5881-ACE2-984E-9F15-0C7948E30960}" srcOrd="0" destOrd="0" parTransId="{127694B8-84A9-8140-A395-16D174C9DFF1}" sibTransId="{F494D612-3B1B-614C-AFC7-7B34A61DC317}"/>
    <dgm:cxn modelId="{7E4D2308-4D92-784D-9A9E-E6F03A51A7FB}" srcId="{45C3E503-CEB0-274B-9BCB-A35330AA7E5D}" destId="{B9BB8E1D-A523-944C-840E-97725841BB96}" srcOrd="0" destOrd="0" parTransId="{F8FC3CC3-3731-E44C-B2BE-EFAA1BC3E7FD}" sibTransId="{C66FA808-DEA8-6843-ACA4-5FA1D1A507F5}"/>
    <dgm:cxn modelId="{E1F647A5-7E50-324F-80B1-994E2CE5117C}" srcId="{C5B17E46-9FB6-7A43-8A11-40CF81FE2F26}" destId="{8907F618-EBC5-E64F-8230-51811850F101}" srcOrd="0" destOrd="0" parTransId="{3E845E21-DE79-FD4E-82DB-6665528AA045}" sibTransId="{3EEDD6C1-D2A1-6941-A709-5F2C8781BEBC}"/>
    <dgm:cxn modelId="{35FDDDC0-252A-7A4D-9154-B8C2FACC314C}" type="presOf" srcId="{6E85E724-93EF-D745-AA83-A20054E2E1F1}" destId="{A44757BD-799A-6540-BC28-9232A7959943}" srcOrd="0" destOrd="0" presId="urn:microsoft.com/office/officeart/2008/layout/VerticalAccentList"/>
    <dgm:cxn modelId="{379086F4-3B8B-3A45-B857-E0C07339B731}" type="presOf" srcId="{8907F618-EBC5-E64F-8230-51811850F101}" destId="{17FA86EE-1243-4D46-9A99-748414A3E77D}" srcOrd="0" destOrd="0" presId="urn:microsoft.com/office/officeart/2008/layout/VerticalAccentList"/>
    <dgm:cxn modelId="{9ED2B5D9-AD24-A448-BAEF-1C6389479C34}" type="presOf" srcId="{B9BB8E1D-A523-944C-840E-97725841BB96}" destId="{0ECEF877-ABF1-9F47-827F-05C8267CC1DF}" srcOrd="0" destOrd="0" presId="urn:microsoft.com/office/officeart/2008/layout/VerticalAccentList"/>
    <dgm:cxn modelId="{65F6879A-F323-3047-9E6D-806AAF296AD2}" srcId="{6E85E724-93EF-D745-AA83-A20054E2E1F1}" destId="{45C3E503-CEB0-274B-9BCB-A35330AA7E5D}" srcOrd="1" destOrd="0" parTransId="{BF74CE17-53E6-7F48-BEE2-E3C2417717BD}" sibTransId="{2516FE6B-ED51-5A43-9D05-644A1095BD88}"/>
    <dgm:cxn modelId="{018B814D-7681-5B43-8F38-5018D2547508}" srcId="{6E85E724-93EF-D745-AA83-A20054E2E1F1}" destId="{C5B17E46-9FB6-7A43-8A11-40CF81FE2F26}" srcOrd="2" destOrd="0" parTransId="{FE086AE4-C070-A547-B21C-5A9BDE8E9574}" sibTransId="{A7954B4E-A798-5E45-9DAB-FEAFDF72F34F}"/>
    <dgm:cxn modelId="{934959CC-A208-BB41-9A36-C79AD6261C9C}" type="presOf" srcId="{C5B17E46-9FB6-7A43-8A11-40CF81FE2F26}" destId="{A0CC7A89-C106-8A49-8B7A-A1CDBB45E7B0}" srcOrd="0" destOrd="0" presId="urn:microsoft.com/office/officeart/2008/layout/VerticalAccentList"/>
    <dgm:cxn modelId="{C5944B59-BD0E-9F47-8C31-9FDBE28A8537}" type="presParOf" srcId="{A44757BD-799A-6540-BC28-9232A7959943}" destId="{5C8DCC30-53EC-6E44-A3D0-FF5A09CF6857}" srcOrd="0" destOrd="0" presId="urn:microsoft.com/office/officeart/2008/layout/VerticalAccentList"/>
    <dgm:cxn modelId="{DB9E7D5F-6F0C-F849-BCFC-67B8CCE8F574}" type="presParOf" srcId="{5C8DCC30-53EC-6E44-A3D0-FF5A09CF6857}" destId="{A34A5983-0E2D-2949-B38F-1494C03B65D5}" srcOrd="0" destOrd="0" presId="urn:microsoft.com/office/officeart/2008/layout/VerticalAccentList"/>
    <dgm:cxn modelId="{937AFEA9-ED69-C145-950D-CF4A2E7C2A41}" type="presParOf" srcId="{A44757BD-799A-6540-BC28-9232A7959943}" destId="{6CAC0117-58E3-6F4E-A062-FCA5DF1577A4}" srcOrd="1" destOrd="0" presId="urn:microsoft.com/office/officeart/2008/layout/VerticalAccentList"/>
    <dgm:cxn modelId="{B764C858-A5C0-9D43-8FAA-869F22798F88}" type="presParOf" srcId="{6CAC0117-58E3-6F4E-A062-FCA5DF1577A4}" destId="{136B6355-837B-2C40-B5BB-D768684982A4}" srcOrd="0" destOrd="0" presId="urn:microsoft.com/office/officeart/2008/layout/VerticalAccentList"/>
    <dgm:cxn modelId="{588A1AA0-75D1-5F43-B913-3D546B03FDAB}" type="presParOf" srcId="{6CAC0117-58E3-6F4E-A062-FCA5DF1577A4}" destId="{0193595C-C53C-7340-AA8F-A901937C090E}" srcOrd="1" destOrd="0" presId="urn:microsoft.com/office/officeart/2008/layout/VerticalAccentList"/>
    <dgm:cxn modelId="{63B06CE9-3143-3D47-AA4B-1F19E50EB42A}" type="presParOf" srcId="{6CAC0117-58E3-6F4E-A062-FCA5DF1577A4}" destId="{FE6CDC01-F7D3-A148-B4F0-69B59AD46959}" srcOrd="2" destOrd="0" presId="urn:microsoft.com/office/officeart/2008/layout/VerticalAccentList"/>
    <dgm:cxn modelId="{0E31B749-2452-5A42-A7B7-7308428616A7}" type="presParOf" srcId="{6CAC0117-58E3-6F4E-A062-FCA5DF1577A4}" destId="{4DABCAFE-1066-7B44-859A-2FF2B950B1C3}" srcOrd="3" destOrd="0" presId="urn:microsoft.com/office/officeart/2008/layout/VerticalAccentList"/>
    <dgm:cxn modelId="{830041C5-02B8-1040-8397-935F96073828}" type="presParOf" srcId="{6CAC0117-58E3-6F4E-A062-FCA5DF1577A4}" destId="{79491CC2-686D-D24F-9AE8-D7202AA7538F}" srcOrd="4" destOrd="0" presId="urn:microsoft.com/office/officeart/2008/layout/VerticalAccentList"/>
    <dgm:cxn modelId="{775192DE-5C6A-3445-94DD-39B202F18A6F}" type="presParOf" srcId="{6CAC0117-58E3-6F4E-A062-FCA5DF1577A4}" destId="{9618D543-38E3-224A-A6CB-FD86206FA321}" srcOrd="5" destOrd="0" presId="urn:microsoft.com/office/officeart/2008/layout/VerticalAccentList"/>
    <dgm:cxn modelId="{6AD0A4EA-ACF0-FF45-98A0-535979528EA0}" type="presParOf" srcId="{6CAC0117-58E3-6F4E-A062-FCA5DF1577A4}" destId="{2DD9F35B-87EC-8148-83CA-C7C6F837BACB}" srcOrd="6" destOrd="0" presId="urn:microsoft.com/office/officeart/2008/layout/VerticalAccentList"/>
    <dgm:cxn modelId="{C4B9ADDE-C5A2-FA4A-B70E-947EDFCCD32A}" type="presParOf" srcId="{6CAC0117-58E3-6F4E-A062-FCA5DF1577A4}" destId="{00741A81-B42F-9647-AA9A-51F3BBA9F1ED}" srcOrd="7" destOrd="0" presId="urn:microsoft.com/office/officeart/2008/layout/VerticalAccentList"/>
    <dgm:cxn modelId="{21DFBEEA-6C6D-8C4C-81F1-359196517D9E}" type="presParOf" srcId="{A44757BD-799A-6540-BC28-9232A7959943}" destId="{1A1C1563-53E9-A84A-A97D-6BCD6CD919A8}" srcOrd="2" destOrd="0" presId="urn:microsoft.com/office/officeart/2008/layout/VerticalAccentList"/>
    <dgm:cxn modelId="{116F1012-DD97-3949-A1AE-F3B7D21D2E79}" type="presParOf" srcId="{A44757BD-799A-6540-BC28-9232A7959943}" destId="{82BAADE9-65C5-6045-A3EA-E8C4C583BE83}" srcOrd="3" destOrd="0" presId="urn:microsoft.com/office/officeart/2008/layout/VerticalAccentList"/>
    <dgm:cxn modelId="{534DBB84-EF2F-114A-8C52-DCA29EDE7ECF}" type="presParOf" srcId="{82BAADE9-65C5-6045-A3EA-E8C4C583BE83}" destId="{80E9DC02-ED9B-274D-A310-35AC751476F0}" srcOrd="0" destOrd="0" presId="urn:microsoft.com/office/officeart/2008/layout/VerticalAccentList"/>
    <dgm:cxn modelId="{E811A256-5B5A-2B45-929F-8BE6E2D05001}" type="presParOf" srcId="{A44757BD-799A-6540-BC28-9232A7959943}" destId="{CB2E025E-C36A-C140-BDE9-4E1E2E5ED01B}" srcOrd="4" destOrd="0" presId="urn:microsoft.com/office/officeart/2008/layout/VerticalAccentList"/>
    <dgm:cxn modelId="{EB14311B-3A1A-C64C-B451-BB01B5697D19}" type="presParOf" srcId="{CB2E025E-C36A-C140-BDE9-4E1E2E5ED01B}" destId="{2C520159-5F08-074D-AC09-B085970F138F}" srcOrd="0" destOrd="0" presId="urn:microsoft.com/office/officeart/2008/layout/VerticalAccentList"/>
    <dgm:cxn modelId="{36045E2A-94BE-D24D-89AA-C2EDCD230A9A}" type="presParOf" srcId="{CB2E025E-C36A-C140-BDE9-4E1E2E5ED01B}" destId="{6CDE150D-6362-8845-B29E-DC9A52EC78F1}" srcOrd="1" destOrd="0" presId="urn:microsoft.com/office/officeart/2008/layout/VerticalAccentList"/>
    <dgm:cxn modelId="{3991F968-2D54-FD4B-B284-4DCD02653D4C}" type="presParOf" srcId="{CB2E025E-C36A-C140-BDE9-4E1E2E5ED01B}" destId="{839DD8CB-1CE0-7142-BDEB-1AC90F82FB5E}" srcOrd="2" destOrd="0" presId="urn:microsoft.com/office/officeart/2008/layout/VerticalAccentList"/>
    <dgm:cxn modelId="{E228C817-E273-1040-935B-05C8DCFA3E4C}" type="presParOf" srcId="{CB2E025E-C36A-C140-BDE9-4E1E2E5ED01B}" destId="{F82CCFA1-D9C6-FB49-ABC0-39F59DCA6F2F}" srcOrd="3" destOrd="0" presId="urn:microsoft.com/office/officeart/2008/layout/VerticalAccentList"/>
    <dgm:cxn modelId="{E8AEFE92-2952-114B-B452-EC1B7AD40E7A}" type="presParOf" srcId="{CB2E025E-C36A-C140-BDE9-4E1E2E5ED01B}" destId="{5A9B3E25-9E89-B64C-8CD3-5E59C5E4B55C}" srcOrd="4" destOrd="0" presId="urn:microsoft.com/office/officeart/2008/layout/VerticalAccentList"/>
    <dgm:cxn modelId="{914FFE3A-1D0B-F14A-9A7E-877FF411D817}" type="presParOf" srcId="{CB2E025E-C36A-C140-BDE9-4E1E2E5ED01B}" destId="{68D41BAA-A05E-1E4A-9B92-1A22A30C8B78}" srcOrd="5" destOrd="0" presId="urn:microsoft.com/office/officeart/2008/layout/VerticalAccentList"/>
    <dgm:cxn modelId="{8C39C095-54E2-4C40-B34C-09FC99406283}" type="presParOf" srcId="{CB2E025E-C36A-C140-BDE9-4E1E2E5ED01B}" destId="{A81AF563-FB34-C348-9ABA-D56757509585}" srcOrd="6" destOrd="0" presId="urn:microsoft.com/office/officeart/2008/layout/VerticalAccentList"/>
    <dgm:cxn modelId="{06B8CCA6-10CB-D849-9205-C8540F99D580}" type="presParOf" srcId="{CB2E025E-C36A-C140-BDE9-4E1E2E5ED01B}" destId="{0ECEF877-ABF1-9F47-827F-05C8267CC1DF}" srcOrd="7" destOrd="0" presId="urn:microsoft.com/office/officeart/2008/layout/VerticalAccentList"/>
    <dgm:cxn modelId="{0A8CC55A-FDE8-F542-9F3F-C703A6602E89}" type="presParOf" srcId="{A44757BD-799A-6540-BC28-9232A7959943}" destId="{59547CF1-1B51-0E4D-B5E1-F3B913CDC429}" srcOrd="5" destOrd="0" presId="urn:microsoft.com/office/officeart/2008/layout/VerticalAccentList"/>
    <dgm:cxn modelId="{4A85BEFE-3B8E-DD43-96E0-7EBB321D5E5D}" type="presParOf" srcId="{A44757BD-799A-6540-BC28-9232A7959943}" destId="{67E2435F-4432-C74B-83E8-EE19B9BF1092}" srcOrd="6" destOrd="0" presId="urn:microsoft.com/office/officeart/2008/layout/VerticalAccentList"/>
    <dgm:cxn modelId="{D834FA40-9496-1F4A-A113-99CBA23A8D60}" type="presParOf" srcId="{67E2435F-4432-C74B-83E8-EE19B9BF1092}" destId="{A0CC7A89-C106-8A49-8B7A-A1CDBB45E7B0}" srcOrd="0" destOrd="0" presId="urn:microsoft.com/office/officeart/2008/layout/VerticalAccentList"/>
    <dgm:cxn modelId="{209E14CA-DDC4-114C-B329-5265B83FDB8C}" type="presParOf" srcId="{A44757BD-799A-6540-BC28-9232A7959943}" destId="{ABFE8CE2-C7F5-6649-BCBC-C49DAF89F87D}" srcOrd="7" destOrd="0" presId="urn:microsoft.com/office/officeart/2008/layout/VerticalAccentList"/>
    <dgm:cxn modelId="{DDA29B28-2253-384E-B845-E08311FD8A31}" type="presParOf" srcId="{ABFE8CE2-C7F5-6649-BCBC-C49DAF89F87D}" destId="{16F2CC22-6296-B14C-AE72-AB9548A2474B}" srcOrd="0" destOrd="0" presId="urn:microsoft.com/office/officeart/2008/layout/VerticalAccentList"/>
    <dgm:cxn modelId="{FE374565-5630-B04F-B8A3-B9EB1920D3EA}" type="presParOf" srcId="{ABFE8CE2-C7F5-6649-BCBC-C49DAF89F87D}" destId="{0CDF84EB-9788-7B44-8680-A0F1B8F86EAF}" srcOrd="1" destOrd="0" presId="urn:microsoft.com/office/officeart/2008/layout/VerticalAccentList"/>
    <dgm:cxn modelId="{A43F5256-6CDC-1D40-B5AD-CBD6C0A3E7C7}" type="presParOf" srcId="{ABFE8CE2-C7F5-6649-BCBC-C49DAF89F87D}" destId="{AF6902DE-4B64-EC4C-A873-006CC12083F1}" srcOrd="2" destOrd="0" presId="urn:microsoft.com/office/officeart/2008/layout/VerticalAccentList"/>
    <dgm:cxn modelId="{511636C2-DFD3-8B4F-866D-1334FFAA354B}" type="presParOf" srcId="{ABFE8CE2-C7F5-6649-BCBC-C49DAF89F87D}" destId="{2D91DD31-3779-AD44-A35F-A206E52033D8}" srcOrd="3" destOrd="0" presId="urn:microsoft.com/office/officeart/2008/layout/VerticalAccentList"/>
    <dgm:cxn modelId="{B933294B-2C80-6E48-BF24-B83D4C6D6243}" type="presParOf" srcId="{ABFE8CE2-C7F5-6649-BCBC-C49DAF89F87D}" destId="{5314F108-E098-0D44-9977-31C6A3F9C4A3}" srcOrd="4" destOrd="0" presId="urn:microsoft.com/office/officeart/2008/layout/VerticalAccentList"/>
    <dgm:cxn modelId="{0906203F-F267-324F-B54D-90B2748FE32D}" type="presParOf" srcId="{ABFE8CE2-C7F5-6649-BCBC-C49DAF89F87D}" destId="{529D262F-3510-9D4A-B4EA-DEB9DB3E93E4}" srcOrd="5" destOrd="0" presId="urn:microsoft.com/office/officeart/2008/layout/VerticalAccentList"/>
    <dgm:cxn modelId="{059183DA-6C2C-3246-88B4-650C4D3427F8}" type="presParOf" srcId="{ABFE8CE2-C7F5-6649-BCBC-C49DAF89F87D}" destId="{D9027E25-D45D-2A42-895A-29C0552484E4}" srcOrd="6" destOrd="0" presId="urn:microsoft.com/office/officeart/2008/layout/VerticalAccentList"/>
    <dgm:cxn modelId="{349FF6D9-70BB-9D4C-B3F5-2398C1CEB8A2}" type="presParOf" srcId="{ABFE8CE2-C7F5-6649-BCBC-C49DAF89F87D}" destId="{17FA86EE-1243-4D46-9A99-748414A3E77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85E724-93EF-D745-AA83-A20054E2E1F1}" type="doc">
      <dgm:prSet loTypeId="urn:microsoft.com/office/officeart/2008/layout/VerticalAccentList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AFAC5881-ACE2-984E-9F15-0C7948E30960}">
      <dgm:prSet phldrT="[Text]" custT="1"/>
      <dgm:spPr/>
      <dgm:t>
        <a:bodyPr/>
        <a:lstStyle/>
        <a:p>
          <a:r>
            <a:rPr lang="en-US" sz="1800" dirty="0" smtClean="0"/>
            <a:t>Agriculture</a:t>
          </a:r>
          <a:endParaRPr lang="en-US" sz="1800" dirty="0"/>
        </a:p>
      </dgm:t>
    </dgm:pt>
    <dgm:pt modelId="{127694B8-84A9-8140-A395-16D174C9DFF1}" type="parTrans" cxnId="{A512A6AB-54C7-F246-9196-0AE5F8FE08A1}">
      <dgm:prSet/>
      <dgm:spPr/>
      <dgm:t>
        <a:bodyPr/>
        <a:lstStyle/>
        <a:p>
          <a:endParaRPr lang="en-US" sz="1400"/>
        </a:p>
      </dgm:t>
    </dgm:pt>
    <dgm:pt modelId="{F494D612-3B1B-614C-AFC7-7B34A61DC317}" type="sibTrans" cxnId="{A512A6AB-54C7-F246-9196-0AE5F8FE08A1}">
      <dgm:prSet/>
      <dgm:spPr/>
      <dgm:t>
        <a:bodyPr/>
        <a:lstStyle/>
        <a:p>
          <a:endParaRPr lang="en-US" sz="1400"/>
        </a:p>
      </dgm:t>
    </dgm:pt>
    <dgm:pt modelId="{1C3A9251-0529-2C4B-9F6F-725E120C93E7}">
      <dgm:prSet phldrT="[Text]" custT="1"/>
      <dgm:spPr/>
      <dgm:t>
        <a:bodyPr/>
        <a:lstStyle/>
        <a:p>
          <a:pPr rtl="0"/>
          <a:r>
            <a:rPr kumimoji="0" lang="en-GB" altLang="ja-JP" sz="2000" b="0" i="0" u="none" strike="noStrike" cap="none" normalizeH="0" baseline="0" dirty="0" smtClean="0">
              <a:ln/>
              <a:effectLst/>
              <a:latin typeface="Times" charset="0"/>
              <a:ea typeface="MS Mincho" charset="0"/>
              <a:cs typeface="MS Mincho" charset="0"/>
            </a:rPr>
            <a:t>Better technology, Renewables, Capacity Building, Dietary Manipulation, Green Feed and Fodder, </a:t>
          </a:r>
          <a:r>
            <a:rPr lang="en-US" sz="2000" b="0" dirty="0" smtClean="0"/>
            <a:t>Strategic feed supplementation, Cropland Management, Rice Management</a:t>
          </a:r>
          <a:endParaRPr lang="en-US" sz="2000" b="0" dirty="0"/>
        </a:p>
      </dgm:t>
    </dgm:pt>
    <dgm:pt modelId="{2F623F35-9710-B843-9B82-021DBD07ED48}" type="parTrans" cxnId="{D56AFCE7-3AF3-9242-8159-1316A7D4126B}">
      <dgm:prSet/>
      <dgm:spPr/>
      <dgm:t>
        <a:bodyPr/>
        <a:lstStyle/>
        <a:p>
          <a:endParaRPr lang="en-US" sz="1400"/>
        </a:p>
      </dgm:t>
    </dgm:pt>
    <dgm:pt modelId="{B34E3245-7554-854F-A5E2-A7EFE70A38C9}" type="sibTrans" cxnId="{D56AFCE7-3AF3-9242-8159-1316A7D4126B}">
      <dgm:prSet/>
      <dgm:spPr/>
      <dgm:t>
        <a:bodyPr/>
        <a:lstStyle/>
        <a:p>
          <a:endParaRPr lang="en-US" sz="1400"/>
        </a:p>
      </dgm:t>
    </dgm:pt>
    <dgm:pt modelId="{B9BB8E1D-A523-944C-840E-97725841BB96}">
      <dgm:prSet phldrT="[Text]" custT="1"/>
      <dgm:spPr/>
      <dgm:t>
        <a:bodyPr/>
        <a:lstStyle/>
        <a:p>
          <a:pPr rtl="0"/>
          <a:r>
            <a:rPr lang="en-US" sz="2000" dirty="0" smtClean="0"/>
            <a:t>Reforestation, Afforestation, Restoration of degraded lands, Restoration of cultivated organic land, Grazing Land Management</a:t>
          </a:r>
          <a:endParaRPr lang="en-US" sz="2000" dirty="0"/>
        </a:p>
      </dgm:t>
    </dgm:pt>
    <dgm:pt modelId="{F8FC3CC3-3731-E44C-B2BE-EFAA1BC3E7FD}" type="parTrans" cxnId="{7E4D2308-4D92-784D-9A9E-E6F03A51A7FB}">
      <dgm:prSet/>
      <dgm:spPr/>
      <dgm:t>
        <a:bodyPr/>
        <a:lstStyle/>
        <a:p>
          <a:endParaRPr lang="en-US"/>
        </a:p>
      </dgm:t>
    </dgm:pt>
    <dgm:pt modelId="{C66FA808-DEA8-6843-ACA4-5FA1D1A507F5}" type="sibTrans" cxnId="{7E4D2308-4D92-784D-9A9E-E6F03A51A7FB}">
      <dgm:prSet/>
      <dgm:spPr/>
      <dgm:t>
        <a:bodyPr/>
        <a:lstStyle/>
        <a:p>
          <a:endParaRPr lang="en-US"/>
        </a:p>
      </dgm:t>
    </dgm:pt>
    <dgm:pt modelId="{45C3E503-CEB0-274B-9BCB-A35330AA7E5D}">
      <dgm:prSet phldrT="[Text]" custT="1"/>
      <dgm:spPr/>
      <dgm:t>
        <a:bodyPr/>
        <a:lstStyle/>
        <a:p>
          <a:pPr rtl="0"/>
          <a:r>
            <a:rPr lang="en-US" sz="2000" dirty="0" smtClean="0"/>
            <a:t>Forestry</a:t>
          </a:r>
          <a:endParaRPr lang="en-US" sz="2000" dirty="0"/>
        </a:p>
      </dgm:t>
    </dgm:pt>
    <dgm:pt modelId="{BF74CE17-53E6-7F48-BEE2-E3C2417717BD}" type="parTrans" cxnId="{65F6879A-F323-3047-9E6D-806AAF296AD2}">
      <dgm:prSet/>
      <dgm:spPr/>
      <dgm:t>
        <a:bodyPr/>
        <a:lstStyle/>
        <a:p>
          <a:endParaRPr lang="en-US"/>
        </a:p>
      </dgm:t>
    </dgm:pt>
    <dgm:pt modelId="{2516FE6B-ED51-5A43-9D05-644A1095BD88}" type="sibTrans" cxnId="{65F6879A-F323-3047-9E6D-806AAF296AD2}">
      <dgm:prSet/>
      <dgm:spPr/>
      <dgm:t>
        <a:bodyPr/>
        <a:lstStyle/>
        <a:p>
          <a:endParaRPr lang="en-US"/>
        </a:p>
      </dgm:t>
    </dgm:pt>
    <dgm:pt modelId="{C5B17E46-9FB6-7A43-8A11-40CF81FE2F26}">
      <dgm:prSet phldrT="[Text]" custT="1"/>
      <dgm:spPr/>
      <dgm:t>
        <a:bodyPr/>
        <a:lstStyle/>
        <a:p>
          <a:pPr rtl="0"/>
          <a:r>
            <a:rPr lang="en-US" sz="2000" dirty="0" smtClean="0"/>
            <a:t>Waste</a:t>
          </a:r>
          <a:endParaRPr lang="en-US" sz="2000" dirty="0"/>
        </a:p>
      </dgm:t>
    </dgm:pt>
    <dgm:pt modelId="{FE086AE4-C070-A547-B21C-5A9BDE8E9574}" type="parTrans" cxnId="{018B814D-7681-5B43-8F38-5018D2547508}">
      <dgm:prSet/>
      <dgm:spPr/>
      <dgm:t>
        <a:bodyPr/>
        <a:lstStyle/>
        <a:p>
          <a:endParaRPr lang="en-US"/>
        </a:p>
      </dgm:t>
    </dgm:pt>
    <dgm:pt modelId="{A7954B4E-A798-5E45-9DAB-FEAFDF72F34F}" type="sibTrans" cxnId="{018B814D-7681-5B43-8F38-5018D2547508}">
      <dgm:prSet/>
      <dgm:spPr/>
      <dgm:t>
        <a:bodyPr/>
        <a:lstStyle/>
        <a:p>
          <a:endParaRPr lang="en-US"/>
        </a:p>
      </dgm:t>
    </dgm:pt>
    <dgm:pt modelId="{8907F618-EBC5-E64F-8230-51811850F101}">
      <dgm:prSet phldrT="[Text]" custT="1"/>
      <dgm:spPr/>
      <dgm:t>
        <a:bodyPr/>
        <a:lstStyle/>
        <a:p>
          <a:pPr rtl="0"/>
          <a:r>
            <a:rPr lang="en-US" sz="2000" dirty="0" smtClean="0"/>
            <a:t>Regulatory standards for waste treatment and management, Market incentives for improved waste management and recovery of methane </a:t>
          </a:r>
          <a:endParaRPr lang="en-US" sz="2000" dirty="0"/>
        </a:p>
      </dgm:t>
    </dgm:pt>
    <dgm:pt modelId="{3E845E21-DE79-FD4E-82DB-6665528AA045}" type="parTrans" cxnId="{E1F647A5-7E50-324F-80B1-994E2CE5117C}">
      <dgm:prSet/>
      <dgm:spPr/>
      <dgm:t>
        <a:bodyPr/>
        <a:lstStyle/>
        <a:p>
          <a:endParaRPr lang="en-US"/>
        </a:p>
      </dgm:t>
    </dgm:pt>
    <dgm:pt modelId="{3EEDD6C1-D2A1-6941-A709-5F2C8781BEBC}" type="sibTrans" cxnId="{E1F647A5-7E50-324F-80B1-994E2CE5117C}">
      <dgm:prSet/>
      <dgm:spPr/>
      <dgm:t>
        <a:bodyPr/>
        <a:lstStyle/>
        <a:p>
          <a:endParaRPr lang="en-US"/>
        </a:p>
      </dgm:t>
    </dgm:pt>
    <dgm:pt modelId="{A44757BD-799A-6540-BC28-9232A7959943}" type="pres">
      <dgm:prSet presAssocID="{6E85E724-93EF-D745-AA83-A20054E2E1F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C8DCC30-53EC-6E44-A3D0-FF5A09CF6857}" type="pres">
      <dgm:prSet presAssocID="{AFAC5881-ACE2-984E-9F15-0C7948E30960}" presName="parenttextcomposite" presStyleCnt="0"/>
      <dgm:spPr/>
    </dgm:pt>
    <dgm:pt modelId="{A34A5983-0E2D-2949-B38F-1494C03B65D5}" type="pres">
      <dgm:prSet presAssocID="{AFAC5881-ACE2-984E-9F15-0C7948E3096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C0117-58E3-6F4E-A062-FCA5DF1577A4}" type="pres">
      <dgm:prSet presAssocID="{AFAC5881-ACE2-984E-9F15-0C7948E30960}" presName="composite" presStyleCnt="0"/>
      <dgm:spPr/>
    </dgm:pt>
    <dgm:pt modelId="{136B6355-837B-2C40-B5BB-D768684982A4}" type="pres">
      <dgm:prSet presAssocID="{AFAC5881-ACE2-984E-9F15-0C7948E30960}" presName="chevron1" presStyleLbl="alignNode1" presStyleIdx="0" presStyleCnt="21"/>
      <dgm:spPr/>
    </dgm:pt>
    <dgm:pt modelId="{0193595C-C53C-7340-AA8F-A901937C090E}" type="pres">
      <dgm:prSet presAssocID="{AFAC5881-ACE2-984E-9F15-0C7948E30960}" presName="chevron2" presStyleLbl="alignNode1" presStyleIdx="1" presStyleCnt="21"/>
      <dgm:spPr/>
    </dgm:pt>
    <dgm:pt modelId="{FE6CDC01-F7D3-A148-B4F0-69B59AD46959}" type="pres">
      <dgm:prSet presAssocID="{AFAC5881-ACE2-984E-9F15-0C7948E30960}" presName="chevron3" presStyleLbl="alignNode1" presStyleIdx="2" presStyleCnt="21"/>
      <dgm:spPr/>
    </dgm:pt>
    <dgm:pt modelId="{4DABCAFE-1066-7B44-859A-2FF2B950B1C3}" type="pres">
      <dgm:prSet presAssocID="{AFAC5881-ACE2-984E-9F15-0C7948E30960}" presName="chevron4" presStyleLbl="alignNode1" presStyleIdx="3" presStyleCnt="21"/>
      <dgm:spPr/>
    </dgm:pt>
    <dgm:pt modelId="{79491CC2-686D-D24F-9AE8-D7202AA7538F}" type="pres">
      <dgm:prSet presAssocID="{AFAC5881-ACE2-984E-9F15-0C7948E30960}" presName="chevron5" presStyleLbl="alignNode1" presStyleIdx="4" presStyleCnt="21"/>
      <dgm:spPr/>
    </dgm:pt>
    <dgm:pt modelId="{9618D543-38E3-224A-A6CB-FD86206FA321}" type="pres">
      <dgm:prSet presAssocID="{AFAC5881-ACE2-984E-9F15-0C7948E30960}" presName="chevron6" presStyleLbl="alignNode1" presStyleIdx="5" presStyleCnt="21"/>
      <dgm:spPr/>
    </dgm:pt>
    <dgm:pt modelId="{2DD9F35B-87EC-8148-83CA-C7C6F837BACB}" type="pres">
      <dgm:prSet presAssocID="{AFAC5881-ACE2-984E-9F15-0C7948E30960}" presName="chevron7" presStyleLbl="alignNode1" presStyleIdx="6" presStyleCnt="21"/>
      <dgm:spPr/>
    </dgm:pt>
    <dgm:pt modelId="{00741A81-B42F-9647-AA9A-51F3BBA9F1ED}" type="pres">
      <dgm:prSet presAssocID="{AFAC5881-ACE2-984E-9F15-0C7948E3096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C1563-53E9-A84A-A97D-6BCD6CD919A8}" type="pres">
      <dgm:prSet presAssocID="{F494D612-3B1B-614C-AFC7-7B34A61DC317}" presName="sibTrans" presStyleCnt="0"/>
      <dgm:spPr/>
    </dgm:pt>
    <dgm:pt modelId="{82BAADE9-65C5-6045-A3EA-E8C4C583BE83}" type="pres">
      <dgm:prSet presAssocID="{45C3E503-CEB0-274B-9BCB-A35330AA7E5D}" presName="parenttextcomposite" presStyleCnt="0"/>
      <dgm:spPr/>
    </dgm:pt>
    <dgm:pt modelId="{80E9DC02-ED9B-274D-A310-35AC751476F0}" type="pres">
      <dgm:prSet presAssocID="{45C3E503-CEB0-274B-9BCB-A35330AA7E5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E025E-C36A-C140-BDE9-4E1E2E5ED01B}" type="pres">
      <dgm:prSet presAssocID="{45C3E503-CEB0-274B-9BCB-A35330AA7E5D}" presName="composite" presStyleCnt="0"/>
      <dgm:spPr/>
    </dgm:pt>
    <dgm:pt modelId="{2C520159-5F08-074D-AC09-B085970F138F}" type="pres">
      <dgm:prSet presAssocID="{45C3E503-CEB0-274B-9BCB-A35330AA7E5D}" presName="chevron1" presStyleLbl="alignNode1" presStyleIdx="7" presStyleCnt="21"/>
      <dgm:spPr/>
    </dgm:pt>
    <dgm:pt modelId="{6CDE150D-6362-8845-B29E-DC9A52EC78F1}" type="pres">
      <dgm:prSet presAssocID="{45C3E503-CEB0-274B-9BCB-A35330AA7E5D}" presName="chevron2" presStyleLbl="alignNode1" presStyleIdx="8" presStyleCnt="21"/>
      <dgm:spPr/>
    </dgm:pt>
    <dgm:pt modelId="{839DD8CB-1CE0-7142-BDEB-1AC90F82FB5E}" type="pres">
      <dgm:prSet presAssocID="{45C3E503-CEB0-274B-9BCB-A35330AA7E5D}" presName="chevron3" presStyleLbl="alignNode1" presStyleIdx="9" presStyleCnt="21"/>
      <dgm:spPr/>
    </dgm:pt>
    <dgm:pt modelId="{F82CCFA1-D9C6-FB49-ABC0-39F59DCA6F2F}" type="pres">
      <dgm:prSet presAssocID="{45C3E503-CEB0-274B-9BCB-A35330AA7E5D}" presName="chevron4" presStyleLbl="alignNode1" presStyleIdx="10" presStyleCnt="21"/>
      <dgm:spPr/>
    </dgm:pt>
    <dgm:pt modelId="{5A9B3E25-9E89-B64C-8CD3-5E59C5E4B55C}" type="pres">
      <dgm:prSet presAssocID="{45C3E503-CEB0-274B-9BCB-A35330AA7E5D}" presName="chevron5" presStyleLbl="alignNode1" presStyleIdx="11" presStyleCnt="21"/>
      <dgm:spPr/>
    </dgm:pt>
    <dgm:pt modelId="{68D41BAA-A05E-1E4A-9B92-1A22A30C8B78}" type="pres">
      <dgm:prSet presAssocID="{45C3E503-CEB0-274B-9BCB-A35330AA7E5D}" presName="chevron6" presStyleLbl="alignNode1" presStyleIdx="12" presStyleCnt="21"/>
      <dgm:spPr/>
    </dgm:pt>
    <dgm:pt modelId="{A81AF563-FB34-C348-9ABA-D56757509585}" type="pres">
      <dgm:prSet presAssocID="{45C3E503-CEB0-274B-9BCB-A35330AA7E5D}" presName="chevron7" presStyleLbl="alignNode1" presStyleIdx="13" presStyleCnt="21"/>
      <dgm:spPr/>
    </dgm:pt>
    <dgm:pt modelId="{0ECEF877-ABF1-9F47-827F-05C8267CC1DF}" type="pres">
      <dgm:prSet presAssocID="{45C3E503-CEB0-274B-9BCB-A35330AA7E5D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47CF1-1B51-0E4D-B5E1-F3B913CDC429}" type="pres">
      <dgm:prSet presAssocID="{2516FE6B-ED51-5A43-9D05-644A1095BD88}" presName="sibTrans" presStyleCnt="0"/>
      <dgm:spPr/>
    </dgm:pt>
    <dgm:pt modelId="{67E2435F-4432-C74B-83E8-EE19B9BF1092}" type="pres">
      <dgm:prSet presAssocID="{C5B17E46-9FB6-7A43-8A11-40CF81FE2F26}" presName="parenttextcomposite" presStyleCnt="0"/>
      <dgm:spPr/>
    </dgm:pt>
    <dgm:pt modelId="{A0CC7A89-C106-8A49-8B7A-A1CDBB45E7B0}" type="pres">
      <dgm:prSet presAssocID="{C5B17E46-9FB6-7A43-8A11-40CF81FE2F2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E8CE2-C7F5-6649-BCBC-C49DAF89F87D}" type="pres">
      <dgm:prSet presAssocID="{C5B17E46-9FB6-7A43-8A11-40CF81FE2F26}" presName="composite" presStyleCnt="0"/>
      <dgm:spPr/>
    </dgm:pt>
    <dgm:pt modelId="{16F2CC22-6296-B14C-AE72-AB9548A2474B}" type="pres">
      <dgm:prSet presAssocID="{C5B17E46-9FB6-7A43-8A11-40CF81FE2F26}" presName="chevron1" presStyleLbl="alignNode1" presStyleIdx="14" presStyleCnt="21"/>
      <dgm:spPr/>
    </dgm:pt>
    <dgm:pt modelId="{0CDF84EB-9788-7B44-8680-A0F1B8F86EAF}" type="pres">
      <dgm:prSet presAssocID="{C5B17E46-9FB6-7A43-8A11-40CF81FE2F26}" presName="chevron2" presStyleLbl="alignNode1" presStyleIdx="15" presStyleCnt="21"/>
      <dgm:spPr/>
    </dgm:pt>
    <dgm:pt modelId="{AF6902DE-4B64-EC4C-A873-006CC12083F1}" type="pres">
      <dgm:prSet presAssocID="{C5B17E46-9FB6-7A43-8A11-40CF81FE2F26}" presName="chevron3" presStyleLbl="alignNode1" presStyleIdx="16" presStyleCnt="21"/>
      <dgm:spPr/>
    </dgm:pt>
    <dgm:pt modelId="{2D91DD31-3779-AD44-A35F-A206E52033D8}" type="pres">
      <dgm:prSet presAssocID="{C5B17E46-9FB6-7A43-8A11-40CF81FE2F26}" presName="chevron4" presStyleLbl="alignNode1" presStyleIdx="17" presStyleCnt="21"/>
      <dgm:spPr/>
    </dgm:pt>
    <dgm:pt modelId="{5314F108-E098-0D44-9977-31C6A3F9C4A3}" type="pres">
      <dgm:prSet presAssocID="{C5B17E46-9FB6-7A43-8A11-40CF81FE2F26}" presName="chevron5" presStyleLbl="alignNode1" presStyleIdx="18" presStyleCnt="21"/>
      <dgm:spPr/>
    </dgm:pt>
    <dgm:pt modelId="{529D262F-3510-9D4A-B4EA-DEB9DB3E93E4}" type="pres">
      <dgm:prSet presAssocID="{C5B17E46-9FB6-7A43-8A11-40CF81FE2F26}" presName="chevron6" presStyleLbl="alignNode1" presStyleIdx="19" presStyleCnt="21"/>
      <dgm:spPr/>
    </dgm:pt>
    <dgm:pt modelId="{D9027E25-D45D-2A42-895A-29C0552484E4}" type="pres">
      <dgm:prSet presAssocID="{C5B17E46-9FB6-7A43-8A11-40CF81FE2F26}" presName="chevron7" presStyleLbl="alignNode1" presStyleIdx="20" presStyleCnt="21"/>
      <dgm:spPr/>
    </dgm:pt>
    <dgm:pt modelId="{17FA86EE-1243-4D46-9A99-748414A3E77D}" type="pres">
      <dgm:prSet presAssocID="{C5B17E46-9FB6-7A43-8A11-40CF81FE2F2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8B814D-7681-5B43-8F38-5018D2547508}" srcId="{6E85E724-93EF-D745-AA83-A20054E2E1F1}" destId="{C5B17E46-9FB6-7A43-8A11-40CF81FE2F26}" srcOrd="2" destOrd="0" parTransId="{FE086AE4-C070-A547-B21C-5A9BDE8E9574}" sibTransId="{A7954B4E-A798-5E45-9DAB-FEAFDF72F34F}"/>
    <dgm:cxn modelId="{7E4D2308-4D92-784D-9A9E-E6F03A51A7FB}" srcId="{45C3E503-CEB0-274B-9BCB-A35330AA7E5D}" destId="{B9BB8E1D-A523-944C-840E-97725841BB96}" srcOrd="0" destOrd="0" parTransId="{F8FC3CC3-3731-E44C-B2BE-EFAA1BC3E7FD}" sibTransId="{C66FA808-DEA8-6843-ACA4-5FA1D1A507F5}"/>
    <dgm:cxn modelId="{E26BAB05-BAA6-F84D-8936-D18F6FED6DC5}" type="presOf" srcId="{1C3A9251-0529-2C4B-9F6F-725E120C93E7}" destId="{00741A81-B42F-9647-AA9A-51F3BBA9F1ED}" srcOrd="0" destOrd="0" presId="urn:microsoft.com/office/officeart/2008/layout/VerticalAccentList"/>
    <dgm:cxn modelId="{A512A6AB-54C7-F246-9196-0AE5F8FE08A1}" srcId="{6E85E724-93EF-D745-AA83-A20054E2E1F1}" destId="{AFAC5881-ACE2-984E-9F15-0C7948E30960}" srcOrd="0" destOrd="0" parTransId="{127694B8-84A9-8140-A395-16D174C9DFF1}" sibTransId="{F494D612-3B1B-614C-AFC7-7B34A61DC317}"/>
    <dgm:cxn modelId="{D56AFCE7-3AF3-9242-8159-1316A7D4126B}" srcId="{AFAC5881-ACE2-984E-9F15-0C7948E30960}" destId="{1C3A9251-0529-2C4B-9F6F-725E120C93E7}" srcOrd="0" destOrd="0" parTransId="{2F623F35-9710-B843-9B82-021DBD07ED48}" sibTransId="{B34E3245-7554-854F-A5E2-A7EFE70A38C9}"/>
    <dgm:cxn modelId="{338AA410-40E4-5241-9DCE-404BD307B3D1}" type="presOf" srcId="{8907F618-EBC5-E64F-8230-51811850F101}" destId="{17FA86EE-1243-4D46-9A99-748414A3E77D}" srcOrd="0" destOrd="0" presId="urn:microsoft.com/office/officeart/2008/layout/VerticalAccentList"/>
    <dgm:cxn modelId="{086503BD-683E-9D4C-9DB7-0D787E7459D8}" type="presOf" srcId="{B9BB8E1D-A523-944C-840E-97725841BB96}" destId="{0ECEF877-ABF1-9F47-827F-05C8267CC1DF}" srcOrd="0" destOrd="0" presId="urn:microsoft.com/office/officeart/2008/layout/VerticalAccentList"/>
    <dgm:cxn modelId="{234C4982-36DE-4740-B277-7F00EE0C0D6B}" type="presOf" srcId="{45C3E503-CEB0-274B-9BCB-A35330AA7E5D}" destId="{80E9DC02-ED9B-274D-A310-35AC751476F0}" srcOrd="0" destOrd="0" presId="urn:microsoft.com/office/officeart/2008/layout/VerticalAccentList"/>
    <dgm:cxn modelId="{E1F647A5-7E50-324F-80B1-994E2CE5117C}" srcId="{C5B17E46-9FB6-7A43-8A11-40CF81FE2F26}" destId="{8907F618-EBC5-E64F-8230-51811850F101}" srcOrd="0" destOrd="0" parTransId="{3E845E21-DE79-FD4E-82DB-6665528AA045}" sibTransId="{3EEDD6C1-D2A1-6941-A709-5F2C8781BEBC}"/>
    <dgm:cxn modelId="{0529D8AB-CF04-5347-863F-698F443B0932}" type="presOf" srcId="{AFAC5881-ACE2-984E-9F15-0C7948E30960}" destId="{A34A5983-0E2D-2949-B38F-1494C03B65D5}" srcOrd="0" destOrd="0" presId="urn:microsoft.com/office/officeart/2008/layout/VerticalAccentList"/>
    <dgm:cxn modelId="{65F6879A-F323-3047-9E6D-806AAF296AD2}" srcId="{6E85E724-93EF-D745-AA83-A20054E2E1F1}" destId="{45C3E503-CEB0-274B-9BCB-A35330AA7E5D}" srcOrd="1" destOrd="0" parTransId="{BF74CE17-53E6-7F48-BEE2-E3C2417717BD}" sibTransId="{2516FE6B-ED51-5A43-9D05-644A1095BD88}"/>
    <dgm:cxn modelId="{A35037D9-B7A7-7A47-A030-FDAE77D22D47}" type="presOf" srcId="{C5B17E46-9FB6-7A43-8A11-40CF81FE2F26}" destId="{A0CC7A89-C106-8A49-8B7A-A1CDBB45E7B0}" srcOrd="0" destOrd="0" presId="urn:microsoft.com/office/officeart/2008/layout/VerticalAccentList"/>
    <dgm:cxn modelId="{0A2590DB-A72F-C148-B07C-795E86FA11BB}" type="presOf" srcId="{6E85E724-93EF-D745-AA83-A20054E2E1F1}" destId="{A44757BD-799A-6540-BC28-9232A7959943}" srcOrd="0" destOrd="0" presId="urn:microsoft.com/office/officeart/2008/layout/VerticalAccentList"/>
    <dgm:cxn modelId="{C4ABE46A-0CE4-8249-B32E-5BC525B177E0}" type="presParOf" srcId="{A44757BD-799A-6540-BC28-9232A7959943}" destId="{5C8DCC30-53EC-6E44-A3D0-FF5A09CF6857}" srcOrd="0" destOrd="0" presId="urn:microsoft.com/office/officeart/2008/layout/VerticalAccentList"/>
    <dgm:cxn modelId="{D98B9A00-598A-0845-A750-3219BD796D7B}" type="presParOf" srcId="{5C8DCC30-53EC-6E44-A3D0-FF5A09CF6857}" destId="{A34A5983-0E2D-2949-B38F-1494C03B65D5}" srcOrd="0" destOrd="0" presId="urn:microsoft.com/office/officeart/2008/layout/VerticalAccentList"/>
    <dgm:cxn modelId="{1FF06E7B-C68D-9042-9086-4BADE7B1AE50}" type="presParOf" srcId="{A44757BD-799A-6540-BC28-9232A7959943}" destId="{6CAC0117-58E3-6F4E-A062-FCA5DF1577A4}" srcOrd="1" destOrd="0" presId="urn:microsoft.com/office/officeart/2008/layout/VerticalAccentList"/>
    <dgm:cxn modelId="{008825E3-48FA-9745-B958-F9589B953165}" type="presParOf" srcId="{6CAC0117-58E3-6F4E-A062-FCA5DF1577A4}" destId="{136B6355-837B-2C40-B5BB-D768684982A4}" srcOrd="0" destOrd="0" presId="urn:microsoft.com/office/officeart/2008/layout/VerticalAccentList"/>
    <dgm:cxn modelId="{2550DDBD-653C-944F-8E19-8B063591E16C}" type="presParOf" srcId="{6CAC0117-58E3-6F4E-A062-FCA5DF1577A4}" destId="{0193595C-C53C-7340-AA8F-A901937C090E}" srcOrd="1" destOrd="0" presId="urn:microsoft.com/office/officeart/2008/layout/VerticalAccentList"/>
    <dgm:cxn modelId="{4B7D25A7-3EB7-F443-ACE4-C2D6E867DEC4}" type="presParOf" srcId="{6CAC0117-58E3-6F4E-A062-FCA5DF1577A4}" destId="{FE6CDC01-F7D3-A148-B4F0-69B59AD46959}" srcOrd="2" destOrd="0" presId="urn:microsoft.com/office/officeart/2008/layout/VerticalAccentList"/>
    <dgm:cxn modelId="{E5B8DAA8-A096-5345-B5FC-779AC55424AA}" type="presParOf" srcId="{6CAC0117-58E3-6F4E-A062-FCA5DF1577A4}" destId="{4DABCAFE-1066-7B44-859A-2FF2B950B1C3}" srcOrd="3" destOrd="0" presId="urn:microsoft.com/office/officeart/2008/layout/VerticalAccentList"/>
    <dgm:cxn modelId="{5692D230-25BA-3045-A81B-3F5598C624E5}" type="presParOf" srcId="{6CAC0117-58E3-6F4E-A062-FCA5DF1577A4}" destId="{79491CC2-686D-D24F-9AE8-D7202AA7538F}" srcOrd="4" destOrd="0" presId="urn:microsoft.com/office/officeart/2008/layout/VerticalAccentList"/>
    <dgm:cxn modelId="{41F19B3C-B60F-2442-9210-29C308E8683A}" type="presParOf" srcId="{6CAC0117-58E3-6F4E-A062-FCA5DF1577A4}" destId="{9618D543-38E3-224A-A6CB-FD86206FA321}" srcOrd="5" destOrd="0" presId="urn:microsoft.com/office/officeart/2008/layout/VerticalAccentList"/>
    <dgm:cxn modelId="{95D2989B-4556-404A-AE04-6E9316958B97}" type="presParOf" srcId="{6CAC0117-58E3-6F4E-A062-FCA5DF1577A4}" destId="{2DD9F35B-87EC-8148-83CA-C7C6F837BACB}" srcOrd="6" destOrd="0" presId="urn:microsoft.com/office/officeart/2008/layout/VerticalAccentList"/>
    <dgm:cxn modelId="{FFE56167-D5EF-F74E-AFEE-F37695F2A68D}" type="presParOf" srcId="{6CAC0117-58E3-6F4E-A062-FCA5DF1577A4}" destId="{00741A81-B42F-9647-AA9A-51F3BBA9F1ED}" srcOrd="7" destOrd="0" presId="urn:microsoft.com/office/officeart/2008/layout/VerticalAccentList"/>
    <dgm:cxn modelId="{ED9E947F-2893-5B42-A39B-1E5DF57D17AD}" type="presParOf" srcId="{A44757BD-799A-6540-BC28-9232A7959943}" destId="{1A1C1563-53E9-A84A-A97D-6BCD6CD919A8}" srcOrd="2" destOrd="0" presId="urn:microsoft.com/office/officeart/2008/layout/VerticalAccentList"/>
    <dgm:cxn modelId="{945FC146-E414-FD4E-8064-3CD2F4F9BA40}" type="presParOf" srcId="{A44757BD-799A-6540-BC28-9232A7959943}" destId="{82BAADE9-65C5-6045-A3EA-E8C4C583BE83}" srcOrd="3" destOrd="0" presId="urn:microsoft.com/office/officeart/2008/layout/VerticalAccentList"/>
    <dgm:cxn modelId="{CCB0B990-121C-2E4E-BECC-5B4FFEE1665A}" type="presParOf" srcId="{82BAADE9-65C5-6045-A3EA-E8C4C583BE83}" destId="{80E9DC02-ED9B-274D-A310-35AC751476F0}" srcOrd="0" destOrd="0" presId="urn:microsoft.com/office/officeart/2008/layout/VerticalAccentList"/>
    <dgm:cxn modelId="{7AE075E7-8863-3A4B-86DC-4C3A5FDBB6D7}" type="presParOf" srcId="{A44757BD-799A-6540-BC28-9232A7959943}" destId="{CB2E025E-C36A-C140-BDE9-4E1E2E5ED01B}" srcOrd="4" destOrd="0" presId="urn:microsoft.com/office/officeart/2008/layout/VerticalAccentList"/>
    <dgm:cxn modelId="{868A86C1-B74D-1B47-940D-CAEEC83FB754}" type="presParOf" srcId="{CB2E025E-C36A-C140-BDE9-4E1E2E5ED01B}" destId="{2C520159-5F08-074D-AC09-B085970F138F}" srcOrd="0" destOrd="0" presId="urn:microsoft.com/office/officeart/2008/layout/VerticalAccentList"/>
    <dgm:cxn modelId="{10D79523-CB48-1545-9CE3-1A1D2A02070C}" type="presParOf" srcId="{CB2E025E-C36A-C140-BDE9-4E1E2E5ED01B}" destId="{6CDE150D-6362-8845-B29E-DC9A52EC78F1}" srcOrd="1" destOrd="0" presId="urn:microsoft.com/office/officeart/2008/layout/VerticalAccentList"/>
    <dgm:cxn modelId="{41F7E2BF-7D30-2546-B979-919FFCE67D0A}" type="presParOf" srcId="{CB2E025E-C36A-C140-BDE9-4E1E2E5ED01B}" destId="{839DD8CB-1CE0-7142-BDEB-1AC90F82FB5E}" srcOrd="2" destOrd="0" presId="urn:microsoft.com/office/officeart/2008/layout/VerticalAccentList"/>
    <dgm:cxn modelId="{6EA68DDE-B15C-2B4D-8C3A-FC9B9D466465}" type="presParOf" srcId="{CB2E025E-C36A-C140-BDE9-4E1E2E5ED01B}" destId="{F82CCFA1-D9C6-FB49-ABC0-39F59DCA6F2F}" srcOrd="3" destOrd="0" presId="urn:microsoft.com/office/officeart/2008/layout/VerticalAccentList"/>
    <dgm:cxn modelId="{206ADB1B-42DA-A142-8644-9561BF2CEFD4}" type="presParOf" srcId="{CB2E025E-C36A-C140-BDE9-4E1E2E5ED01B}" destId="{5A9B3E25-9E89-B64C-8CD3-5E59C5E4B55C}" srcOrd="4" destOrd="0" presId="urn:microsoft.com/office/officeart/2008/layout/VerticalAccentList"/>
    <dgm:cxn modelId="{8849F10A-70FA-8646-9A02-B2F146308957}" type="presParOf" srcId="{CB2E025E-C36A-C140-BDE9-4E1E2E5ED01B}" destId="{68D41BAA-A05E-1E4A-9B92-1A22A30C8B78}" srcOrd="5" destOrd="0" presId="urn:microsoft.com/office/officeart/2008/layout/VerticalAccentList"/>
    <dgm:cxn modelId="{0451B226-D92E-DA49-BC3B-3DEFFE3BDF90}" type="presParOf" srcId="{CB2E025E-C36A-C140-BDE9-4E1E2E5ED01B}" destId="{A81AF563-FB34-C348-9ABA-D56757509585}" srcOrd="6" destOrd="0" presId="urn:microsoft.com/office/officeart/2008/layout/VerticalAccentList"/>
    <dgm:cxn modelId="{1A5323FA-9AE0-374B-86F7-C525CB711367}" type="presParOf" srcId="{CB2E025E-C36A-C140-BDE9-4E1E2E5ED01B}" destId="{0ECEF877-ABF1-9F47-827F-05C8267CC1DF}" srcOrd="7" destOrd="0" presId="urn:microsoft.com/office/officeart/2008/layout/VerticalAccentList"/>
    <dgm:cxn modelId="{6CD88D0F-7D61-F347-BA95-32B7AD6CE69C}" type="presParOf" srcId="{A44757BD-799A-6540-BC28-9232A7959943}" destId="{59547CF1-1B51-0E4D-B5E1-F3B913CDC429}" srcOrd="5" destOrd="0" presId="urn:microsoft.com/office/officeart/2008/layout/VerticalAccentList"/>
    <dgm:cxn modelId="{7930B424-A803-DD4E-84BC-12880C87BEFE}" type="presParOf" srcId="{A44757BD-799A-6540-BC28-9232A7959943}" destId="{67E2435F-4432-C74B-83E8-EE19B9BF1092}" srcOrd="6" destOrd="0" presId="urn:microsoft.com/office/officeart/2008/layout/VerticalAccentList"/>
    <dgm:cxn modelId="{867611B0-98B4-5644-9DE8-69C08F21635E}" type="presParOf" srcId="{67E2435F-4432-C74B-83E8-EE19B9BF1092}" destId="{A0CC7A89-C106-8A49-8B7A-A1CDBB45E7B0}" srcOrd="0" destOrd="0" presId="urn:microsoft.com/office/officeart/2008/layout/VerticalAccentList"/>
    <dgm:cxn modelId="{CEB2EF73-536B-DE4E-83CC-19A8A6A613A9}" type="presParOf" srcId="{A44757BD-799A-6540-BC28-9232A7959943}" destId="{ABFE8CE2-C7F5-6649-BCBC-C49DAF89F87D}" srcOrd="7" destOrd="0" presId="urn:microsoft.com/office/officeart/2008/layout/VerticalAccentList"/>
    <dgm:cxn modelId="{B3DEF9AF-C364-9944-A8B9-32A8C4D98F6E}" type="presParOf" srcId="{ABFE8CE2-C7F5-6649-BCBC-C49DAF89F87D}" destId="{16F2CC22-6296-B14C-AE72-AB9548A2474B}" srcOrd="0" destOrd="0" presId="urn:microsoft.com/office/officeart/2008/layout/VerticalAccentList"/>
    <dgm:cxn modelId="{84912A52-5C1F-EC44-B652-C0B604E60278}" type="presParOf" srcId="{ABFE8CE2-C7F5-6649-BCBC-C49DAF89F87D}" destId="{0CDF84EB-9788-7B44-8680-A0F1B8F86EAF}" srcOrd="1" destOrd="0" presId="urn:microsoft.com/office/officeart/2008/layout/VerticalAccentList"/>
    <dgm:cxn modelId="{A69DC373-313F-2E4D-AC8B-1C1CDA267ACF}" type="presParOf" srcId="{ABFE8CE2-C7F5-6649-BCBC-C49DAF89F87D}" destId="{AF6902DE-4B64-EC4C-A873-006CC12083F1}" srcOrd="2" destOrd="0" presId="urn:microsoft.com/office/officeart/2008/layout/VerticalAccentList"/>
    <dgm:cxn modelId="{25E94973-DA6C-DB4F-9252-B2D579D57A4F}" type="presParOf" srcId="{ABFE8CE2-C7F5-6649-BCBC-C49DAF89F87D}" destId="{2D91DD31-3779-AD44-A35F-A206E52033D8}" srcOrd="3" destOrd="0" presId="urn:microsoft.com/office/officeart/2008/layout/VerticalAccentList"/>
    <dgm:cxn modelId="{6DE772EE-3DA5-E048-9362-52D0BBBEE607}" type="presParOf" srcId="{ABFE8CE2-C7F5-6649-BCBC-C49DAF89F87D}" destId="{5314F108-E098-0D44-9977-31C6A3F9C4A3}" srcOrd="4" destOrd="0" presId="urn:microsoft.com/office/officeart/2008/layout/VerticalAccentList"/>
    <dgm:cxn modelId="{16E04E09-34CF-C94A-A364-3ECF691AADA8}" type="presParOf" srcId="{ABFE8CE2-C7F5-6649-BCBC-C49DAF89F87D}" destId="{529D262F-3510-9D4A-B4EA-DEB9DB3E93E4}" srcOrd="5" destOrd="0" presId="urn:microsoft.com/office/officeart/2008/layout/VerticalAccentList"/>
    <dgm:cxn modelId="{7F356E7D-AB60-C149-BF55-8BB4542DFE6A}" type="presParOf" srcId="{ABFE8CE2-C7F5-6649-BCBC-C49DAF89F87D}" destId="{D9027E25-D45D-2A42-895A-29C0552484E4}" srcOrd="6" destOrd="0" presId="urn:microsoft.com/office/officeart/2008/layout/VerticalAccentList"/>
    <dgm:cxn modelId="{E76FD9E6-BD7D-8A41-B42A-132549B09F9A}" type="presParOf" srcId="{ABFE8CE2-C7F5-6649-BCBC-C49DAF89F87D}" destId="{17FA86EE-1243-4D46-9A99-748414A3E77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7DD64-7B80-47B7-93AB-10998FBA9BC9}">
      <dsp:nvSpPr>
        <dsp:cNvPr id="0" name=""/>
        <dsp:cNvSpPr/>
      </dsp:nvSpPr>
      <dsp:spPr>
        <a:xfrm>
          <a:off x="3235033" y="1134"/>
          <a:ext cx="1319144" cy="857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Sans" pitchFamily="2" charset="0"/>
              <a:cs typeface="Arial" panose="020B0604020202020204" pitchFamily="34" charset="0"/>
            </a:rPr>
            <a:t>Independent estimation of India’s GHG emissions for </a:t>
          </a:r>
          <a:r>
            <a:rPr lang="en-US" sz="1200" kern="1200" dirty="0" smtClean="0">
              <a:latin typeface="GillSans" pitchFamily="2" charset="0"/>
              <a:cs typeface="Arial" panose="020B0604020202020204" pitchFamily="34" charset="0"/>
            </a:rPr>
            <a:t>2005-13</a:t>
          </a:r>
          <a:endParaRPr lang="en-US" sz="1200" kern="1200" dirty="0">
            <a:latin typeface="GillSans" pitchFamily="2" charset="0"/>
            <a:cs typeface="Arial" panose="020B0604020202020204" pitchFamily="34" charset="0"/>
          </a:endParaRPr>
        </a:p>
      </dsp:txBody>
      <dsp:txXfrm>
        <a:off x="3276890" y="42991"/>
        <a:ext cx="1235430" cy="773730"/>
      </dsp:txXfrm>
    </dsp:sp>
    <dsp:sp modelId="{75D18522-09F8-49E2-955A-91C749657193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2848534" y="177629"/>
              </a:moveTo>
              <a:arcTo wR="2020196" hR="2020196" stAng="17652395" swAng="940452"/>
            </a:path>
          </a:pathLst>
        </a:custGeom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A53388E-5BE0-4A1D-B11B-237EE745B96E}">
      <dsp:nvSpPr>
        <dsp:cNvPr id="0" name=""/>
        <dsp:cNvSpPr/>
      </dsp:nvSpPr>
      <dsp:spPr>
        <a:xfrm>
          <a:off x="4788154" y="1022344"/>
          <a:ext cx="1711986" cy="835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>
              <a:latin typeface="GillSans" pitchFamily="2" charset="0"/>
              <a:cs typeface="Arial" panose="020B0604020202020204" pitchFamily="34" charset="0"/>
            </a:rPr>
            <a:t>Follows IPCC guidelines (2006)</a:t>
          </a:r>
          <a:endParaRPr lang="en-US" sz="1200" kern="1200" dirty="0">
            <a:latin typeface="GillSans" pitchFamily="2" charset="0"/>
            <a:cs typeface="Arial" panose="020B0604020202020204" pitchFamily="34" charset="0"/>
          </a:endParaRPr>
        </a:p>
      </dsp:txBody>
      <dsp:txXfrm>
        <a:off x="4828926" y="1063116"/>
        <a:ext cx="1630442" cy="753675"/>
      </dsp:txXfrm>
    </dsp:sp>
    <dsp:sp modelId="{C41C50B5-FEC5-47A3-B1C2-96B5BD8FE467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4007230" y="1655649"/>
              </a:moveTo>
              <a:arcTo wR="2020196" hR="2020196" stAng="20976237" swAng="12277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B05333-1AB9-4B22-9E6E-78EB3550DBEB}">
      <dsp:nvSpPr>
        <dsp:cNvPr id="0" name=""/>
        <dsp:cNvSpPr/>
      </dsp:nvSpPr>
      <dsp:spPr>
        <a:xfrm>
          <a:off x="4984575" y="3031429"/>
          <a:ext cx="1319144" cy="857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>
              <a:latin typeface="GillSans" pitchFamily="2" charset="0"/>
              <a:cs typeface="Arial" panose="020B0604020202020204" pitchFamily="34" charset="0"/>
            </a:rPr>
            <a:t>Clearly defines methods, assumptions and limitations</a:t>
          </a:r>
          <a:endParaRPr lang="en-US" sz="1200" kern="1200" dirty="0">
            <a:latin typeface="GillSans" pitchFamily="2" charset="0"/>
            <a:cs typeface="Arial" panose="020B0604020202020204" pitchFamily="34" charset="0"/>
          </a:endParaRPr>
        </a:p>
      </dsp:txBody>
      <dsp:txXfrm>
        <a:off x="5026432" y="3073286"/>
        <a:ext cx="1235430" cy="773730"/>
      </dsp:txXfrm>
    </dsp:sp>
    <dsp:sp modelId="{4E258134-741A-4F64-BD87-461D51E4E8E4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3305764" y="3578564"/>
              </a:moveTo>
              <a:arcTo wR="2020196" hR="2020196" stAng="3028754" swAng="9240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F0FCF-20DB-4EDB-981A-DA72E5A0C4F9}">
      <dsp:nvSpPr>
        <dsp:cNvPr id="0" name=""/>
        <dsp:cNvSpPr/>
      </dsp:nvSpPr>
      <dsp:spPr>
        <a:xfrm>
          <a:off x="3235033" y="4041527"/>
          <a:ext cx="1319144" cy="8574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>
              <a:latin typeface="GillSans" pitchFamily="2" charset="0"/>
              <a:cs typeface="Arial" panose="020B0604020202020204" pitchFamily="34" charset="0"/>
            </a:rPr>
            <a:t>Uses official and publicly sourced data </a:t>
          </a:r>
          <a:endParaRPr lang="en-US" sz="1200" kern="1200" dirty="0">
            <a:latin typeface="GillSans" pitchFamily="2" charset="0"/>
            <a:cs typeface="Arial" panose="020B0604020202020204" pitchFamily="34" charset="0"/>
          </a:endParaRPr>
        </a:p>
      </dsp:txBody>
      <dsp:txXfrm>
        <a:off x="3276890" y="4083384"/>
        <a:ext cx="1235430" cy="773730"/>
      </dsp:txXfrm>
    </dsp:sp>
    <dsp:sp modelId="{65B511A3-B69A-42F7-891D-E24119AF57C1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1217006" y="3873863"/>
              </a:moveTo>
              <a:arcTo wR="2020196" hR="2020196" stAng="6805620" swAng="7948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44E9B-F1D5-43ED-BED7-DA641D48021E}">
      <dsp:nvSpPr>
        <dsp:cNvPr id="0" name=""/>
        <dsp:cNvSpPr/>
      </dsp:nvSpPr>
      <dsp:spPr>
        <a:xfrm>
          <a:off x="1399298" y="2946662"/>
          <a:ext cx="1491530" cy="10269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kern="1200" dirty="0">
              <a:latin typeface="GillSans" pitchFamily="2" charset="0"/>
              <a:cs typeface="Arial" panose="020B0604020202020204" pitchFamily="34" charset="0"/>
            </a:rPr>
            <a:t>Provides insights and trends of key activities leading to emissions </a:t>
          </a:r>
          <a:endParaRPr lang="en-US" sz="1200" kern="1200" dirty="0">
            <a:latin typeface="GillSans" pitchFamily="2" charset="0"/>
            <a:cs typeface="Arial" panose="020B0604020202020204" pitchFamily="34" charset="0"/>
          </a:endParaRPr>
        </a:p>
      </dsp:txBody>
      <dsp:txXfrm>
        <a:off x="1449431" y="2996795"/>
        <a:ext cx="1391264" cy="926711"/>
      </dsp:txXfrm>
    </dsp:sp>
    <dsp:sp modelId="{83F5A4F6-5D3B-4C9D-9D17-AC2C25BA34E3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21418" y="2313592"/>
              </a:moveTo>
              <a:arcTo wR="2020196" hR="2020196" stAng="10298960" swAng="1078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19827-F9F8-4467-ACD2-7F4AC09B9458}">
      <dsp:nvSpPr>
        <dsp:cNvPr id="0" name=""/>
        <dsp:cNvSpPr/>
      </dsp:nvSpPr>
      <dsp:spPr>
        <a:xfrm>
          <a:off x="1415775" y="969757"/>
          <a:ext cx="1458578" cy="9403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GillSans" pitchFamily="2" charset="0"/>
              <a:cs typeface="Arial" panose="020B0604020202020204" pitchFamily="34" charset="0"/>
            </a:rPr>
            <a:t>Informs policy evaluation and decision making</a:t>
          </a:r>
        </a:p>
      </dsp:txBody>
      <dsp:txXfrm>
        <a:off x="1461681" y="1015663"/>
        <a:ext cx="1366766" cy="848581"/>
      </dsp:txXfrm>
    </dsp:sp>
    <dsp:sp modelId="{1774C7BA-A107-4A6B-BB63-D7FEFE510275}">
      <dsp:nvSpPr>
        <dsp:cNvPr id="0" name=""/>
        <dsp:cNvSpPr/>
      </dsp:nvSpPr>
      <dsp:spPr>
        <a:xfrm>
          <a:off x="1874409" y="429856"/>
          <a:ext cx="4040393" cy="4040393"/>
        </a:xfrm>
        <a:custGeom>
          <a:avLst/>
          <a:gdLst/>
          <a:ahLst/>
          <a:cxnLst/>
          <a:rect l="0" t="0" r="0" b="0"/>
          <a:pathLst>
            <a:path>
              <a:moveTo>
                <a:pt x="772231" y="431556"/>
              </a:moveTo>
              <a:arcTo wR="2020196" hR="2020196" stAng="13910903" swAng="861881"/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5983-0E2D-2949-B38F-1494C03B65D5}">
      <dsp:nvSpPr>
        <dsp:cNvPr id="0" name=""/>
        <dsp:cNvSpPr/>
      </dsp:nvSpPr>
      <dsp:spPr>
        <a:xfrm>
          <a:off x="356719" y="2468"/>
          <a:ext cx="5945609" cy="5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</a:t>
          </a:r>
          <a:endParaRPr lang="en-US" sz="1800" kern="1200" dirty="0"/>
        </a:p>
      </dsp:txBody>
      <dsp:txXfrm>
        <a:off x="356719" y="2468"/>
        <a:ext cx="5945609" cy="540509"/>
      </dsp:txXfrm>
    </dsp:sp>
    <dsp:sp modelId="{136B6355-837B-2C40-B5BB-D768684982A4}">
      <dsp:nvSpPr>
        <dsp:cNvPr id="0" name=""/>
        <dsp:cNvSpPr/>
      </dsp:nvSpPr>
      <dsp:spPr>
        <a:xfrm>
          <a:off x="356719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3595C-C53C-7340-AA8F-A901937C090E}">
      <dsp:nvSpPr>
        <dsp:cNvPr id="0" name=""/>
        <dsp:cNvSpPr/>
      </dsp:nvSpPr>
      <dsp:spPr>
        <a:xfrm>
          <a:off x="1192407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CDC01-F7D3-A148-B4F0-69B59AD46959}">
      <dsp:nvSpPr>
        <dsp:cNvPr id="0" name=""/>
        <dsp:cNvSpPr/>
      </dsp:nvSpPr>
      <dsp:spPr>
        <a:xfrm>
          <a:off x="2028756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BCAFE-1066-7B44-859A-2FF2B950B1C3}">
      <dsp:nvSpPr>
        <dsp:cNvPr id="0" name=""/>
        <dsp:cNvSpPr/>
      </dsp:nvSpPr>
      <dsp:spPr>
        <a:xfrm>
          <a:off x="2864444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91CC2-686D-D24F-9AE8-D7202AA7538F}">
      <dsp:nvSpPr>
        <dsp:cNvPr id="0" name=""/>
        <dsp:cNvSpPr/>
      </dsp:nvSpPr>
      <dsp:spPr>
        <a:xfrm>
          <a:off x="3700793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8D543-38E3-224A-A6CB-FD86206FA321}">
      <dsp:nvSpPr>
        <dsp:cNvPr id="0" name=""/>
        <dsp:cNvSpPr/>
      </dsp:nvSpPr>
      <dsp:spPr>
        <a:xfrm>
          <a:off x="4536482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9F35B-87EC-8148-83CA-C7C6F837BACB}">
      <dsp:nvSpPr>
        <dsp:cNvPr id="0" name=""/>
        <dsp:cNvSpPr/>
      </dsp:nvSpPr>
      <dsp:spPr>
        <a:xfrm>
          <a:off x="5372831" y="542978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41A81-B42F-9647-AA9A-51F3BBA9F1ED}">
      <dsp:nvSpPr>
        <dsp:cNvPr id="0" name=""/>
        <dsp:cNvSpPr/>
      </dsp:nvSpPr>
      <dsp:spPr>
        <a:xfrm>
          <a:off x="356719" y="653082"/>
          <a:ext cx="6022901" cy="880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ja-JP" sz="2000" b="0" i="0" u="none" strike="noStrike" kern="1200" cap="none" normalizeH="0" baseline="0" dirty="0" smtClean="0">
              <a:ln/>
              <a:effectLst/>
              <a:latin typeface="Times" charset="0"/>
              <a:ea typeface="MS Mincho" charset="0"/>
              <a:cs typeface="MS Mincho" charset="0"/>
            </a:rPr>
            <a:t>efficiency;  fuel switching; Renewable (hydropower, solar, wind, geothermal  and bioenergy); CO2 Capture and Storage (CCS)</a:t>
          </a:r>
          <a:endParaRPr lang="en-US" sz="2000" kern="1200" dirty="0"/>
        </a:p>
      </dsp:txBody>
      <dsp:txXfrm>
        <a:off x="356719" y="653082"/>
        <a:ext cx="6022901" cy="880830"/>
      </dsp:txXfrm>
    </dsp:sp>
    <dsp:sp modelId="{80E9DC02-ED9B-274D-A310-35AC751476F0}">
      <dsp:nvSpPr>
        <dsp:cNvPr id="0" name=""/>
        <dsp:cNvSpPr/>
      </dsp:nvSpPr>
      <dsp:spPr>
        <a:xfrm>
          <a:off x="356719" y="1739009"/>
          <a:ext cx="5945609" cy="5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Transport</a:t>
          </a:r>
          <a:endParaRPr lang="en-US" sz="2000" kern="1200" dirty="0"/>
        </a:p>
      </dsp:txBody>
      <dsp:txXfrm>
        <a:off x="356719" y="1739009"/>
        <a:ext cx="5945609" cy="540509"/>
      </dsp:txXfrm>
    </dsp:sp>
    <dsp:sp modelId="{2C520159-5F08-074D-AC09-B085970F138F}">
      <dsp:nvSpPr>
        <dsp:cNvPr id="0" name=""/>
        <dsp:cNvSpPr/>
      </dsp:nvSpPr>
      <dsp:spPr>
        <a:xfrm>
          <a:off x="356719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E150D-6362-8845-B29E-DC9A52EC78F1}">
      <dsp:nvSpPr>
        <dsp:cNvPr id="0" name=""/>
        <dsp:cNvSpPr/>
      </dsp:nvSpPr>
      <dsp:spPr>
        <a:xfrm>
          <a:off x="1192407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DD8CB-1CE0-7142-BDEB-1AC90F82FB5E}">
      <dsp:nvSpPr>
        <dsp:cNvPr id="0" name=""/>
        <dsp:cNvSpPr/>
      </dsp:nvSpPr>
      <dsp:spPr>
        <a:xfrm>
          <a:off x="2028756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CCFA1-D9C6-FB49-ABC0-39F59DCA6F2F}">
      <dsp:nvSpPr>
        <dsp:cNvPr id="0" name=""/>
        <dsp:cNvSpPr/>
      </dsp:nvSpPr>
      <dsp:spPr>
        <a:xfrm>
          <a:off x="2864444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9B3E25-9E89-B64C-8CD3-5E59C5E4B55C}">
      <dsp:nvSpPr>
        <dsp:cNvPr id="0" name=""/>
        <dsp:cNvSpPr/>
      </dsp:nvSpPr>
      <dsp:spPr>
        <a:xfrm>
          <a:off x="3700793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41BAA-A05E-1E4A-9B92-1A22A30C8B78}">
      <dsp:nvSpPr>
        <dsp:cNvPr id="0" name=""/>
        <dsp:cNvSpPr/>
      </dsp:nvSpPr>
      <dsp:spPr>
        <a:xfrm>
          <a:off x="4536482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AF563-FB34-C348-9ABA-D56757509585}">
      <dsp:nvSpPr>
        <dsp:cNvPr id="0" name=""/>
        <dsp:cNvSpPr/>
      </dsp:nvSpPr>
      <dsp:spPr>
        <a:xfrm>
          <a:off x="5372831" y="227951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EF877-ABF1-9F47-827F-05C8267CC1DF}">
      <dsp:nvSpPr>
        <dsp:cNvPr id="0" name=""/>
        <dsp:cNvSpPr/>
      </dsp:nvSpPr>
      <dsp:spPr>
        <a:xfrm>
          <a:off x="356719" y="2389622"/>
          <a:ext cx="6022901" cy="880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ja-JP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More fuel efficient vehicles;  hybrid vehicles; biofuels; modal shifts from road transport to rail and  public transport systems; cycling, walking; land-use planning</a:t>
          </a:r>
          <a:endParaRPr lang="en-US" sz="2000" kern="1200" dirty="0"/>
        </a:p>
      </dsp:txBody>
      <dsp:txXfrm>
        <a:off x="356719" y="2389622"/>
        <a:ext cx="6022901" cy="880830"/>
      </dsp:txXfrm>
    </dsp:sp>
    <dsp:sp modelId="{A0CC7A89-C106-8A49-8B7A-A1CDBB45E7B0}">
      <dsp:nvSpPr>
        <dsp:cNvPr id="0" name=""/>
        <dsp:cNvSpPr/>
      </dsp:nvSpPr>
      <dsp:spPr>
        <a:xfrm>
          <a:off x="356719" y="3475549"/>
          <a:ext cx="5945609" cy="54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Industry</a:t>
          </a:r>
          <a:endParaRPr lang="en-US" sz="2000" kern="1200" dirty="0"/>
        </a:p>
      </dsp:txBody>
      <dsp:txXfrm>
        <a:off x="356719" y="3475549"/>
        <a:ext cx="5945609" cy="540509"/>
      </dsp:txXfrm>
    </dsp:sp>
    <dsp:sp modelId="{16F2CC22-6296-B14C-AE72-AB9548A2474B}">
      <dsp:nvSpPr>
        <dsp:cNvPr id="0" name=""/>
        <dsp:cNvSpPr/>
      </dsp:nvSpPr>
      <dsp:spPr>
        <a:xfrm>
          <a:off x="356719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F84EB-9788-7B44-8680-A0F1B8F86EAF}">
      <dsp:nvSpPr>
        <dsp:cNvPr id="0" name=""/>
        <dsp:cNvSpPr/>
      </dsp:nvSpPr>
      <dsp:spPr>
        <a:xfrm>
          <a:off x="1192407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902DE-4B64-EC4C-A873-006CC12083F1}">
      <dsp:nvSpPr>
        <dsp:cNvPr id="0" name=""/>
        <dsp:cNvSpPr/>
      </dsp:nvSpPr>
      <dsp:spPr>
        <a:xfrm>
          <a:off x="2028756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1DD31-3779-AD44-A35F-A206E52033D8}">
      <dsp:nvSpPr>
        <dsp:cNvPr id="0" name=""/>
        <dsp:cNvSpPr/>
      </dsp:nvSpPr>
      <dsp:spPr>
        <a:xfrm>
          <a:off x="2864444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4F108-E098-0D44-9977-31C6A3F9C4A3}">
      <dsp:nvSpPr>
        <dsp:cNvPr id="0" name=""/>
        <dsp:cNvSpPr/>
      </dsp:nvSpPr>
      <dsp:spPr>
        <a:xfrm>
          <a:off x="3700793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D262F-3510-9D4A-B4EA-DEB9DB3E93E4}">
      <dsp:nvSpPr>
        <dsp:cNvPr id="0" name=""/>
        <dsp:cNvSpPr/>
      </dsp:nvSpPr>
      <dsp:spPr>
        <a:xfrm>
          <a:off x="4536482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27E25-D45D-2A42-895A-29C0552484E4}">
      <dsp:nvSpPr>
        <dsp:cNvPr id="0" name=""/>
        <dsp:cNvSpPr/>
      </dsp:nvSpPr>
      <dsp:spPr>
        <a:xfrm>
          <a:off x="5372831" y="4016059"/>
          <a:ext cx="1391272" cy="1101038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A86EE-1243-4D46-9A99-748414A3E77D}">
      <dsp:nvSpPr>
        <dsp:cNvPr id="0" name=""/>
        <dsp:cNvSpPr/>
      </dsp:nvSpPr>
      <dsp:spPr>
        <a:xfrm>
          <a:off x="356719" y="4126163"/>
          <a:ext cx="6022901" cy="8808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ja-JP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More efficient electrical equipment; heat and power recovery; material recycling; control of non-CO</a:t>
          </a:r>
          <a:r>
            <a:rPr kumimoji="0" lang="en-GB" altLang="ja-JP" sz="2000" b="0" i="0" u="none" strike="noStrike" kern="1200" cap="none" normalizeH="0" baseline="-3000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2</a:t>
          </a:r>
          <a:r>
            <a:rPr kumimoji="0" lang="en-GB" altLang="ja-JP" sz="20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MS Mincho" charset="0"/>
              <a:cs typeface="MS Mincho" charset="0"/>
            </a:rPr>
            <a:t> gas emissions</a:t>
          </a:r>
          <a:endParaRPr lang="en-US" sz="2000" kern="1200" dirty="0"/>
        </a:p>
      </dsp:txBody>
      <dsp:txXfrm>
        <a:off x="356719" y="4126163"/>
        <a:ext cx="6022901" cy="880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4A5983-0E2D-2949-B38F-1494C03B65D5}">
      <dsp:nvSpPr>
        <dsp:cNvPr id="0" name=""/>
        <dsp:cNvSpPr/>
      </dsp:nvSpPr>
      <dsp:spPr>
        <a:xfrm>
          <a:off x="123926" y="2576"/>
          <a:ext cx="6751790" cy="61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Agriculture</a:t>
          </a:r>
          <a:endParaRPr lang="en-US" sz="1800" kern="1200" dirty="0"/>
        </a:p>
      </dsp:txBody>
      <dsp:txXfrm>
        <a:off x="123926" y="2576"/>
        <a:ext cx="6751790" cy="613799"/>
      </dsp:txXfrm>
    </dsp:sp>
    <dsp:sp modelId="{136B6355-837B-2C40-B5BB-D768684982A4}">
      <dsp:nvSpPr>
        <dsp:cNvPr id="0" name=""/>
        <dsp:cNvSpPr/>
      </dsp:nvSpPr>
      <dsp:spPr>
        <a:xfrm>
          <a:off x="123926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3595C-C53C-7340-AA8F-A901937C090E}">
      <dsp:nvSpPr>
        <dsp:cNvPr id="0" name=""/>
        <dsp:cNvSpPr/>
      </dsp:nvSpPr>
      <dsp:spPr>
        <a:xfrm>
          <a:off x="1072928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CDC01-F7D3-A148-B4F0-69B59AD46959}">
      <dsp:nvSpPr>
        <dsp:cNvPr id="0" name=""/>
        <dsp:cNvSpPr/>
      </dsp:nvSpPr>
      <dsp:spPr>
        <a:xfrm>
          <a:off x="2022679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BCAFE-1066-7B44-859A-2FF2B950B1C3}">
      <dsp:nvSpPr>
        <dsp:cNvPr id="0" name=""/>
        <dsp:cNvSpPr/>
      </dsp:nvSpPr>
      <dsp:spPr>
        <a:xfrm>
          <a:off x="2971681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91CC2-686D-D24F-9AE8-D7202AA7538F}">
      <dsp:nvSpPr>
        <dsp:cNvPr id="0" name=""/>
        <dsp:cNvSpPr/>
      </dsp:nvSpPr>
      <dsp:spPr>
        <a:xfrm>
          <a:off x="3921433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8D543-38E3-224A-A6CB-FD86206FA321}">
      <dsp:nvSpPr>
        <dsp:cNvPr id="0" name=""/>
        <dsp:cNvSpPr/>
      </dsp:nvSpPr>
      <dsp:spPr>
        <a:xfrm>
          <a:off x="4870434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9F35B-87EC-8148-83CA-C7C6F837BACB}">
      <dsp:nvSpPr>
        <dsp:cNvPr id="0" name=""/>
        <dsp:cNvSpPr/>
      </dsp:nvSpPr>
      <dsp:spPr>
        <a:xfrm>
          <a:off x="5820186" y="61637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41A81-B42F-9647-AA9A-51F3BBA9F1ED}">
      <dsp:nvSpPr>
        <dsp:cNvPr id="0" name=""/>
        <dsp:cNvSpPr/>
      </dsp:nvSpPr>
      <dsp:spPr>
        <a:xfrm>
          <a:off x="123926" y="741408"/>
          <a:ext cx="6839563" cy="1000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GB" altLang="ja-JP" sz="2000" b="0" i="0" u="none" strike="noStrike" kern="1200" cap="none" normalizeH="0" baseline="0" dirty="0" smtClean="0">
              <a:ln/>
              <a:effectLst/>
              <a:latin typeface="Times" charset="0"/>
              <a:ea typeface="MS Mincho" charset="0"/>
              <a:cs typeface="MS Mincho" charset="0"/>
            </a:rPr>
            <a:t>Better technology, Renewables, Capacity Building, Dietary Manipulation, Green Feed and Fodder, </a:t>
          </a:r>
          <a:r>
            <a:rPr lang="en-US" sz="2000" b="0" kern="1200" dirty="0" smtClean="0"/>
            <a:t>Strategic feed supplementation, Cropland Management, Rice Management</a:t>
          </a:r>
          <a:endParaRPr lang="en-US" sz="2000" b="0" kern="1200" dirty="0"/>
        </a:p>
      </dsp:txBody>
      <dsp:txXfrm>
        <a:off x="123926" y="741408"/>
        <a:ext cx="6839563" cy="1000265"/>
      </dsp:txXfrm>
    </dsp:sp>
    <dsp:sp modelId="{80E9DC02-ED9B-274D-A310-35AC751476F0}">
      <dsp:nvSpPr>
        <dsp:cNvPr id="0" name=""/>
        <dsp:cNvSpPr/>
      </dsp:nvSpPr>
      <dsp:spPr>
        <a:xfrm>
          <a:off x="123926" y="1982966"/>
          <a:ext cx="6751790" cy="61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Forestry</a:t>
          </a:r>
          <a:endParaRPr lang="en-US" sz="2000" kern="1200" dirty="0"/>
        </a:p>
      </dsp:txBody>
      <dsp:txXfrm>
        <a:off x="123926" y="1982966"/>
        <a:ext cx="6751790" cy="613799"/>
      </dsp:txXfrm>
    </dsp:sp>
    <dsp:sp modelId="{2C520159-5F08-074D-AC09-B085970F138F}">
      <dsp:nvSpPr>
        <dsp:cNvPr id="0" name=""/>
        <dsp:cNvSpPr/>
      </dsp:nvSpPr>
      <dsp:spPr>
        <a:xfrm>
          <a:off x="123926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E150D-6362-8845-B29E-DC9A52EC78F1}">
      <dsp:nvSpPr>
        <dsp:cNvPr id="0" name=""/>
        <dsp:cNvSpPr/>
      </dsp:nvSpPr>
      <dsp:spPr>
        <a:xfrm>
          <a:off x="1072928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9DD8CB-1CE0-7142-BDEB-1AC90F82FB5E}">
      <dsp:nvSpPr>
        <dsp:cNvPr id="0" name=""/>
        <dsp:cNvSpPr/>
      </dsp:nvSpPr>
      <dsp:spPr>
        <a:xfrm>
          <a:off x="2022679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1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CCFA1-D9C6-FB49-ABC0-39F59DCA6F2F}">
      <dsp:nvSpPr>
        <dsp:cNvPr id="0" name=""/>
        <dsp:cNvSpPr/>
      </dsp:nvSpPr>
      <dsp:spPr>
        <a:xfrm>
          <a:off x="2971681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9B3E25-9E89-B64C-8CD3-5E59C5E4B55C}">
      <dsp:nvSpPr>
        <dsp:cNvPr id="0" name=""/>
        <dsp:cNvSpPr/>
      </dsp:nvSpPr>
      <dsp:spPr>
        <a:xfrm>
          <a:off x="3921433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41BAA-A05E-1E4A-9B92-1A22A30C8B78}">
      <dsp:nvSpPr>
        <dsp:cNvPr id="0" name=""/>
        <dsp:cNvSpPr/>
      </dsp:nvSpPr>
      <dsp:spPr>
        <a:xfrm>
          <a:off x="4870434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AF563-FB34-C348-9ABA-D56757509585}">
      <dsp:nvSpPr>
        <dsp:cNvPr id="0" name=""/>
        <dsp:cNvSpPr/>
      </dsp:nvSpPr>
      <dsp:spPr>
        <a:xfrm>
          <a:off x="5820186" y="2596765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EF877-ABF1-9F47-827F-05C8267CC1DF}">
      <dsp:nvSpPr>
        <dsp:cNvPr id="0" name=""/>
        <dsp:cNvSpPr/>
      </dsp:nvSpPr>
      <dsp:spPr>
        <a:xfrm>
          <a:off x="123926" y="2721798"/>
          <a:ext cx="6839563" cy="1000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Reforestation, Afforestation, Restoration of degraded lands, Restoration of cultivated organic land, Grazing Land Management</a:t>
          </a:r>
          <a:endParaRPr lang="en-US" sz="2000" kern="1200" dirty="0"/>
        </a:p>
      </dsp:txBody>
      <dsp:txXfrm>
        <a:off x="123926" y="2721798"/>
        <a:ext cx="6839563" cy="1000265"/>
      </dsp:txXfrm>
    </dsp:sp>
    <dsp:sp modelId="{A0CC7A89-C106-8A49-8B7A-A1CDBB45E7B0}">
      <dsp:nvSpPr>
        <dsp:cNvPr id="0" name=""/>
        <dsp:cNvSpPr/>
      </dsp:nvSpPr>
      <dsp:spPr>
        <a:xfrm>
          <a:off x="123926" y="3963356"/>
          <a:ext cx="6751790" cy="613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Waste</a:t>
          </a:r>
          <a:endParaRPr lang="en-US" sz="2000" kern="1200" dirty="0"/>
        </a:p>
      </dsp:txBody>
      <dsp:txXfrm>
        <a:off x="123926" y="3963356"/>
        <a:ext cx="6751790" cy="613799"/>
      </dsp:txXfrm>
    </dsp:sp>
    <dsp:sp modelId="{16F2CC22-6296-B14C-AE72-AB9548A2474B}">
      <dsp:nvSpPr>
        <dsp:cNvPr id="0" name=""/>
        <dsp:cNvSpPr/>
      </dsp:nvSpPr>
      <dsp:spPr>
        <a:xfrm>
          <a:off x="123926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F84EB-9788-7B44-8680-A0F1B8F86EAF}">
      <dsp:nvSpPr>
        <dsp:cNvPr id="0" name=""/>
        <dsp:cNvSpPr/>
      </dsp:nvSpPr>
      <dsp:spPr>
        <a:xfrm>
          <a:off x="1072928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6902DE-4B64-EC4C-A873-006CC12083F1}">
      <dsp:nvSpPr>
        <dsp:cNvPr id="0" name=""/>
        <dsp:cNvSpPr/>
      </dsp:nvSpPr>
      <dsp:spPr>
        <a:xfrm>
          <a:off x="2022679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1DD31-3779-AD44-A35F-A206E52033D8}">
      <dsp:nvSpPr>
        <dsp:cNvPr id="0" name=""/>
        <dsp:cNvSpPr/>
      </dsp:nvSpPr>
      <dsp:spPr>
        <a:xfrm>
          <a:off x="2971681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4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4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4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4F108-E098-0D44-9977-31C6A3F9C4A3}">
      <dsp:nvSpPr>
        <dsp:cNvPr id="0" name=""/>
        <dsp:cNvSpPr/>
      </dsp:nvSpPr>
      <dsp:spPr>
        <a:xfrm>
          <a:off x="3921433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6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6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D262F-3510-9D4A-B4EA-DEB9DB3E93E4}">
      <dsp:nvSpPr>
        <dsp:cNvPr id="0" name=""/>
        <dsp:cNvSpPr/>
      </dsp:nvSpPr>
      <dsp:spPr>
        <a:xfrm>
          <a:off x="4870434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8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8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38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027E25-D45D-2A42-895A-29C0552484E4}">
      <dsp:nvSpPr>
        <dsp:cNvPr id="0" name=""/>
        <dsp:cNvSpPr/>
      </dsp:nvSpPr>
      <dsp:spPr>
        <a:xfrm>
          <a:off x="5820186" y="4577156"/>
          <a:ext cx="1579918" cy="1250331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A86EE-1243-4D46-9A99-748414A3E77D}">
      <dsp:nvSpPr>
        <dsp:cNvPr id="0" name=""/>
        <dsp:cNvSpPr/>
      </dsp:nvSpPr>
      <dsp:spPr>
        <a:xfrm>
          <a:off x="123926" y="4702189"/>
          <a:ext cx="6839563" cy="1000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Regulatory standards for waste treatment and management, Market incentives for improved waste management and recovery of methane </a:t>
          </a:r>
          <a:endParaRPr lang="en-US" sz="2000" kern="1200" dirty="0"/>
        </a:p>
      </dsp:txBody>
      <dsp:txXfrm>
        <a:off x="123926" y="4702189"/>
        <a:ext cx="6839563" cy="1000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3D1C-AD28-4B47-888D-AA0F8BEB6E9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FA852-843D-714E-9A52-834BB7ADD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Independent</a:t>
            </a:r>
            <a:r>
              <a:rPr lang="en-US" baseline="0" dirty="0" smtClean="0"/>
              <a:t> Estimation of India’s GHG emissions for 2005-13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Follows IPCC 2006 revised guidelines</a:t>
            </a:r>
          </a:p>
          <a:p>
            <a:pPr marL="228600" indent="-228600">
              <a:buAutoNum type="arabicPeriod"/>
            </a:pPr>
            <a:r>
              <a:rPr lang="en-US" dirty="0" smtClean="0"/>
              <a:t>Clearly defines</a:t>
            </a:r>
            <a:r>
              <a:rPr lang="en-US" baseline="0" dirty="0" smtClean="0"/>
              <a:t> uncertainty, assumption, relevance, recalculation, QA/QC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Uses officially and publicly sourced data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Provides insights and trends of key activities leading to GHG emissions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Informs policy evaluation and decision 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4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0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Emissions</a:t>
            </a:r>
            <a:r>
              <a:rPr lang="en-US" baseline="0" dirty="0" smtClean="0"/>
              <a:t> grew by almost 900 Mt.</a:t>
            </a:r>
          </a:p>
          <a:p>
            <a:r>
              <a:rPr lang="en-US" baseline="0" dirty="0" smtClean="0"/>
              <a:t>Emissions from Energy, IPPU sector have increased but they have decreased from AFOLU sector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Reduced deforestation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Reduced Livestock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Emissions increased from Madhya</a:t>
            </a:r>
            <a:r>
              <a:rPr lang="en-US" baseline="0" dirty="0" smtClean="0"/>
              <a:t> Pradesh, </a:t>
            </a:r>
            <a:r>
              <a:rPr lang="en-US" baseline="0" dirty="0" err="1" smtClean="0"/>
              <a:t>Chhatisgarh</a:t>
            </a:r>
            <a:r>
              <a:rPr lang="en-US" baseline="0" dirty="0" smtClean="0"/>
              <a:t>, Jharkhand, Orissa. This is mainly due to increase in industrial activities in these states. Emissions from Tamil Nadu decreased in year 2013.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5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9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Jharkhand</a:t>
            </a:r>
            <a:r>
              <a:rPr lang="en-US" baseline="0" dirty="0" smtClean="0"/>
              <a:t> replaces Madhya Pradesh and Tamil Nadu is no longer in top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3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trend.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Land Use Emissions decreasing from 2005 to 2013</a:t>
            </a:r>
          </a:p>
          <a:p>
            <a:r>
              <a:rPr lang="en-US" baseline="0" dirty="0" smtClean="0"/>
              <a:t>Energy emissions have increased. Agriculture emissions are also increasing at a linear rate.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4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South</a:t>
            </a:r>
            <a:r>
              <a:rPr lang="en-US" baseline="0" dirty="0" smtClean="0"/>
              <a:t> Africa, Nigeria and Zambia are the top emitters from Africa both in 2005 and 2013. </a:t>
            </a:r>
          </a:p>
          <a:p>
            <a:r>
              <a:rPr lang="en-US" baseline="0" dirty="0" smtClean="0"/>
              <a:t>Emissions from Tanzania and Sudan dropped in the year 2013. </a:t>
            </a:r>
          </a:p>
          <a:p>
            <a:r>
              <a:rPr lang="en-US" baseline="0" dirty="0" smtClean="0"/>
              <a:t>Gabon’s emissions decreased from 2005 to 2013 and it is to be noted that the country has now negative emissions. </a:t>
            </a:r>
          </a:p>
          <a:p>
            <a:r>
              <a:rPr lang="en-US" baseline="0" dirty="0" smtClean="0"/>
              <a:t>Rwanda and Kenya had negative emissions in 2005 but in 2013, both the countries are net emitter of CO2.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India’s </a:t>
            </a:r>
            <a:r>
              <a:rPr lang="en-US" dirty="0" smtClean="0"/>
              <a:t>overall</a:t>
            </a:r>
            <a:r>
              <a:rPr lang="en-US" baseline="0" dirty="0" smtClean="0"/>
              <a:t> </a:t>
            </a:r>
            <a:r>
              <a:rPr lang="en-US" baseline="0" dirty="0" smtClean="0"/>
              <a:t>emissions grew at a CAGR of 5.71% from 2005 </a:t>
            </a:r>
            <a:r>
              <a:rPr lang="en-US" baseline="0" dirty="0" smtClean="0"/>
              <a:t>– 13. Emissions from AFRICA grew at a CAGR of 0.3%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trends give us an idea for </a:t>
            </a:r>
            <a:r>
              <a:rPr lang="en-US" baseline="0" dirty="0" err="1" smtClean="0"/>
              <a:t>mitogation</a:t>
            </a:r>
            <a:r>
              <a:rPr lang="en-US" baseline="0" dirty="0" smtClean="0"/>
              <a:t> opportunities. We know where we need to put in </a:t>
            </a:r>
            <a:r>
              <a:rPr lang="en-US" baseline="0" smtClean="0"/>
              <a:t>more effort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0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ja-JP" dirty="0" smtClean="0">
                <a:cs typeface="ＭＳ Ｐゴシック" charset="0"/>
              </a:rPr>
              <a:t>Changes in </a:t>
            </a:r>
            <a:r>
              <a:rPr lang="en-GB" altLang="ja-JP" dirty="0" smtClean="0">
                <a:solidFill>
                  <a:srgbClr val="FF0000"/>
                </a:solidFill>
                <a:cs typeface="ＭＳ Ｐゴシック" charset="0"/>
              </a:rPr>
              <a:t>lifestyle and behaviour patterns</a:t>
            </a:r>
            <a:r>
              <a:rPr lang="en-GB" altLang="ja-JP" dirty="0" smtClean="0">
                <a:cs typeface="ＭＳ Ｐゴシック" charset="0"/>
              </a:rPr>
              <a:t> can contribute to climate change mitigation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FA852-843D-714E-9A52-834BB7ADD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C500E3-FD67-46C5-98C7-272414D6A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7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8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5F7290-C145-4BCE-8C6A-066A55CA5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1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2794-3F98-4BF4-A5B2-817F179E4A1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6B99-586D-4073-8AA3-866E464EE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mapchart.net/africa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pn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tmp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world-map-1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38552" r="17671" b="19106"/>
          <a:stretch/>
        </p:blipFill>
        <p:spPr>
          <a:xfrm>
            <a:off x="0" y="16"/>
            <a:ext cx="12192000" cy="6722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8925" y="903945"/>
            <a:ext cx="59723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9FC3"/>
                </a:solidFill>
                <a:latin typeface="Gill Sans" panose="020B0602020204020204" pitchFamily="34" charset="0"/>
              </a:rPr>
              <a:t>Enhancing Mitigation Ambition</a:t>
            </a:r>
          </a:p>
          <a:p>
            <a:pPr algn="ctr"/>
            <a:r>
              <a:rPr lang="en-US" sz="3200" i="1" dirty="0" smtClean="0">
                <a:solidFill>
                  <a:srgbClr val="0B9FC3"/>
                </a:solidFill>
                <a:latin typeface="Gill Sans" panose="020B0602020204020204" pitchFamily="34" charset="0"/>
              </a:rPr>
              <a:t>India and Africa</a:t>
            </a:r>
            <a:endParaRPr lang="en-US" sz="3200" i="1" dirty="0">
              <a:solidFill>
                <a:srgbClr val="0B9FC3"/>
              </a:solidFill>
              <a:latin typeface="Gill Sans" panose="020B0602020204020204" pitchFamily="34" charset="0"/>
            </a:endParaRPr>
          </a:p>
          <a:p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  <a:latin typeface="Gill Sans" panose="020B0602020204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11th October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2017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World Bank Annual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Meeting</a:t>
            </a:r>
          </a:p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Washington D.C. 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 panose="020B0602020204020204" pitchFamily="34" charset="0"/>
            </a:endParaRPr>
          </a:p>
          <a:p>
            <a:pPr algn="ctr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 panose="020B0602020204020204" pitchFamily="34" charset="0"/>
            </a:endParaRPr>
          </a:p>
          <a:p>
            <a:pPr algn="ctr"/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Gill Sans" panose="020B0602020204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 pitchFamily="34" charset="0"/>
              </a:rPr>
              <a:t>Samiksha Dhingra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Gill Sans" panose="020B0602020204020204" pitchFamily="34" charset="0"/>
            </a:endParaRPr>
          </a:p>
        </p:txBody>
      </p:sp>
      <p:pic>
        <p:nvPicPr>
          <p:cNvPr id="7" name="Picture 6" descr="Agenda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3" t="-9194" r="14902" b="289"/>
          <a:stretch/>
        </p:blipFill>
        <p:spPr>
          <a:xfrm>
            <a:off x="4826000" y="4728291"/>
            <a:ext cx="2540001" cy="17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B3740513-11F1-4984-A227-BAAD13647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133915"/>
              </p:ext>
            </p:extLst>
          </p:nvPr>
        </p:nvGraphicFramePr>
        <p:xfrm>
          <a:off x="472885" y="1402295"/>
          <a:ext cx="11140713" cy="448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56F6D5-B52D-4E8D-BB04-9763D42A9399}"/>
              </a:ext>
            </a:extLst>
          </p:cNvPr>
          <p:cNvSpPr txBox="1"/>
          <p:nvPr/>
        </p:nvSpPr>
        <p:spPr>
          <a:xfrm>
            <a:off x="945591" y="454981"/>
            <a:ext cx="287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 Sans" panose="020B0602020204020204"/>
              </a:rPr>
              <a:t>Top 10 States in 2005</a:t>
            </a:r>
          </a:p>
        </p:txBody>
      </p:sp>
      <p:pic>
        <p:nvPicPr>
          <p:cNvPr id="6" name="Picture 5" descr="Vasudha Logo Final-1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32D8D-2C26-448D-BC7C-F2AA0B6237C6}"/>
              </a:ext>
            </a:extLst>
          </p:cNvPr>
          <p:cNvSpPr txBox="1"/>
          <p:nvPr/>
        </p:nvSpPr>
        <p:spPr>
          <a:xfrm>
            <a:off x="945591" y="454981"/>
            <a:ext cx="287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 Sans" panose="020B0602020204020204"/>
              </a:rPr>
              <a:t>Top 10 States in 2013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B3740513-11F1-4984-A227-BAAD136474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737601"/>
              </p:ext>
            </p:extLst>
          </p:nvPr>
        </p:nvGraphicFramePr>
        <p:xfrm>
          <a:off x="486396" y="1430002"/>
          <a:ext cx="11551915" cy="4744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Vasudha Logo Final-1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4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356227"/>
              </p:ext>
            </p:extLst>
          </p:nvPr>
        </p:nvGraphicFramePr>
        <p:xfrm>
          <a:off x="250039" y="220048"/>
          <a:ext cx="11754857" cy="563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0150" y="6138011"/>
            <a:ext cx="1099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Source:  WRI CAIT Climate Data Explorer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2902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582110"/>
              </p:ext>
            </p:extLst>
          </p:nvPr>
        </p:nvGraphicFramePr>
        <p:xfrm>
          <a:off x="10" y="172701"/>
          <a:ext cx="12080495" cy="611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29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57038" y="15127"/>
            <a:ext cx="11702500" cy="6217138"/>
            <a:chOff x="257037" y="514021"/>
            <a:chExt cx="11702500" cy="6217138"/>
          </a:xfrm>
        </p:grpSpPr>
        <p:pic>
          <p:nvPicPr>
            <p:cNvPr id="5" name="Picture 4" descr="29ce4174-a476-4d42-9bd3-5a352857aebf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37" y="952448"/>
              <a:ext cx="5756915" cy="574492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 descr="798c3a4f-1826-4528-ab07-c3d764a26ff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763" y="952448"/>
              <a:ext cx="5790774" cy="57787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10706" y="514021"/>
              <a:ext cx="5804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Africa’s Emission Profile in 2005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96783" y="530358"/>
              <a:ext cx="5276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Africa’s Emission Profile in 2013</a:t>
              </a:r>
              <a:endParaRPr lang="en-US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5750" y="6304293"/>
            <a:ext cx="10991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Source:  WRI CAIT Climate Data Explorer</a:t>
            </a:r>
          </a:p>
          <a:p>
            <a:pPr algn="r"/>
            <a:r>
              <a:rPr lang="en-US" sz="1400" i="1" dirty="0" smtClean="0"/>
              <a:t>Map created using </a:t>
            </a:r>
            <a:r>
              <a:rPr lang="en-US" sz="1400" i="1" dirty="0"/>
              <a:t>MAP CHART (</a:t>
            </a:r>
            <a:r>
              <a:rPr lang="en-US" sz="1400" i="1" dirty="0">
                <a:hlinkClick r:id="rId5"/>
              </a:rPr>
              <a:t>https://mapchart.net/</a:t>
            </a:r>
            <a:r>
              <a:rPr lang="en-US" sz="1400" i="1" dirty="0" smtClean="0">
                <a:hlinkClick r:id="rId5"/>
              </a:rPr>
              <a:t>africa.html</a:t>
            </a:r>
            <a:r>
              <a:rPr lang="en-US" sz="1400" i="1" dirty="0" smtClean="0"/>
              <a:t> )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5334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2" cy="1304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750" y="6228719"/>
            <a:ext cx="1099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Source:  WRI CAIT Climate Data Explorer </a:t>
            </a:r>
            <a:endParaRPr lang="en-US" sz="1400" i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21902"/>
              </p:ext>
            </p:extLst>
          </p:nvPr>
        </p:nvGraphicFramePr>
        <p:xfrm>
          <a:off x="131180" y="-1"/>
          <a:ext cx="11919077" cy="61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96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-world-map-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38552" r="17671" b="19106"/>
          <a:stretch/>
        </p:blipFill>
        <p:spPr>
          <a:xfrm>
            <a:off x="0" y="-60452"/>
            <a:ext cx="12192000" cy="672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45599" y="454981"/>
            <a:ext cx="72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 Sans" panose="020B0602020204020204"/>
              </a:rPr>
              <a:t>Change in </a:t>
            </a:r>
            <a:r>
              <a:rPr lang="en-US" sz="2400" dirty="0" err="1" smtClean="0">
                <a:solidFill>
                  <a:srgbClr val="0B9FC3"/>
                </a:solidFill>
                <a:latin typeface="Gill Sans" panose="020B0602020204020204"/>
              </a:rPr>
              <a:t>Sectoral</a:t>
            </a:r>
            <a:r>
              <a:rPr lang="en-US" sz="2400" dirty="0" smtClean="0">
                <a:solidFill>
                  <a:srgbClr val="0B9FC3"/>
                </a:solidFill>
                <a:latin typeface="Gill Sans" panose="020B0602020204020204"/>
              </a:rPr>
              <a:t> GHG emissions from India and Africa</a:t>
            </a:r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46543" y="1356490"/>
            <a:ext cx="5160767" cy="4142154"/>
            <a:chOff x="2040235" y="1160313"/>
            <a:chExt cx="5934088" cy="475101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684449" y="1160313"/>
              <a:ext cx="62714" cy="47510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Striped Right Arrow 3"/>
            <p:cNvSpPr>
              <a:spLocks noChangeAspect="1"/>
            </p:cNvSpPr>
            <p:nvPr/>
          </p:nvSpPr>
          <p:spPr>
            <a:xfrm>
              <a:off x="3684447" y="1395512"/>
              <a:ext cx="2652541" cy="828000"/>
            </a:xfrm>
            <a:prstGeom prst="striped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riped Right Arrow 7"/>
            <p:cNvSpPr/>
            <p:nvPr/>
          </p:nvSpPr>
          <p:spPr>
            <a:xfrm>
              <a:off x="3717219" y="2488706"/>
              <a:ext cx="2152511" cy="828000"/>
            </a:xfrm>
            <a:prstGeom prst="stripedRight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>
              <a:spLocks/>
            </p:cNvSpPr>
            <p:nvPr/>
          </p:nvSpPr>
          <p:spPr>
            <a:xfrm>
              <a:off x="3727099" y="4511414"/>
              <a:ext cx="1531595" cy="828000"/>
            </a:xfrm>
            <a:prstGeom prst="stripedRightArrow">
              <a:avLst/>
            </a:prstGeom>
            <a:solidFill>
              <a:srgbClr val="C55A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riped Right Arrow 9"/>
            <p:cNvSpPr>
              <a:spLocks/>
            </p:cNvSpPr>
            <p:nvPr/>
          </p:nvSpPr>
          <p:spPr>
            <a:xfrm rot="10800000">
              <a:off x="3112331" y="3523579"/>
              <a:ext cx="620917" cy="828000"/>
            </a:xfrm>
            <a:prstGeom prst="stripedRightArrow">
              <a:avLst/>
            </a:prstGeom>
            <a:solidFill>
              <a:srgbClr val="00C4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12402" y="1599351"/>
              <a:ext cx="1661921" cy="74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– 6.80%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09653" y="2713964"/>
              <a:ext cx="2011242" cy="74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Industry – </a:t>
              </a:r>
            </a:p>
            <a:p>
              <a:r>
                <a:rPr lang="en-US" dirty="0" smtClean="0"/>
                <a:t>5.51%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85195" y="4746613"/>
              <a:ext cx="1661922" cy="74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Waste – 3.90%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0235" y="3693879"/>
              <a:ext cx="1661922" cy="74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AFOLU – 1.95%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36843" y="1175519"/>
            <a:ext cx="5233920" cy="4481114"/>
            <a:chOff x="191651" y="1680309"/>
            <a:chExt cx="5233920" cy="448111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2144327" y="1680309"/>
              <a:ext cx="54407" cy="44811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triped Right Arrow 19"/>
            <p:cNvSpPr>
              <a:spLocks/>
            </p:cNvSpPr>
            <p:nvPr/>
          </p:nvSpPr>
          <p:spPr>
            <a:xfrm>
              <a:off x="2144326" y="1902146"/>
              <a:ext cx="828000" cy="720000"/>
            </a:xfrm>
            <a:prstGeom prst="striped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2172802" y="2933238"/>
              <a:ext cx="1476000" cy="720000"/>
            </a:xfrm>
            <a:prstGeom prst="stripedRightArrow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riped Right Arrow 21"/>
            <p:cNvSpPr>
              <a:spLocks/>
            </p:cNvSpPr>
            <p:nvPr/>
          </p:nvSpPr>
          <p:spPr>
            <a:xfrm>
              <a:off x="2181328" y="4841038"/>
              <a:ext cx="540000" cy="720000"/>
            </a:xfrm>
            <a:prstGeom prst="stripedRightArrow">
              <a:avLst/>
            </a:prstGeom>
            <a:solidFill>
              <a:srgbClr val="C55A1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riped Right Arrow 22"/>
            <p:cNvSpPr>
              <a:spLocks/>
            </p:cNvSpPr>
            <p:nvPr/>
          </p:nvSpPr>
          <p:spPr>
            <a:xfrm rot="10800000">
              <a:off x="1699985" y="3970283"/>
              <a:ext cx="467999" cy="720000"/>
            </a:xfrm>
            <a:prstGeom prst="stripedRightArrow">
              <a:avLst/>
            </a:prstGeom>
            <a:solidFill>
              <a:srgbClr val="00C4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43302" y="1938098"/>
              <a:ext cx="1441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Energy – 2.41%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0725" y="2976106"/>
              <a:ext cx="17448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Industry – </a:t>
              </a:r>
            </a:p>
            <a:p>
              <a:r>
                <a:rPr lang="en-US" dirty="0" smtClean="0"/>
                <a:t>4.29%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17855" y="5006854"/>
              <a:ext cx="1441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Waste – 1.95%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1651" y="4112221"/>
              <a:ext cx="1441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AFOLU – 1.31%</a:t>
              </a:r>
              <a:endParaRPr lang="en-US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74403" y="6142067"/>
            <a:ext cx="306453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Source:  </a:t>
            </a:r>
            <a:r>
              <a:rPr lang="en-US" sz="1400" i="1" dirty="0" smtClean="0"/>
              <a:t>Vasudha Foundation Analysis </a:t>
            </a:r>
          </a:p>
          <a:p>
            <a:pPr algn="r"/>
            <a:r>
              <a:rPr lang="en-US" sz="1400" i="1" dirty="0" smtClean="0"/>
              <a:t>using WRI </a:t>
            </a:r>
            <a:r>
              <a:rPr lang="en-US" sz="1400" i="1" dirty="0"/>
              <a:t>CAIT Climate Data Explorer</a:t>
            </a:r>
          </a:p>
          <a:p>
            <a:pPr algn="r"/>
            <a:endParaRPr lang="en-US" sz="1400" i="1" dirty="0"/>
          </a:p>
        </p:txBody>
      </p:sp>
      <p:sp>
        <p:nvSpPr>
          <p:cNvPr id="30" name="Rectangle 29"/>
          <p:cNvSpPr/>
          <p:nvPr/>
        </p:nvSpPr>
        <p:spPr>
          <a:xfrm>
            <a:off x="3075298" y="5876765"/>
            <a:ext cx="73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B9FC3"/>
                </a:solidFill>
                <a:latin typeface="Gill Sans" panose="020B0602020204020204"/>
              </a:rPr>
              <a:t>Africa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900812" y="5961183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B9FC3"/>
                </a:solidFill>
                <a:latin typeface="Gill Sans" panose="020B0602020204020204"/>
              </a:rPr>
              <a:t>India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932071" y="6119336"/>
            <a:ext cx="2259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/>
              <a:t>Source:  </a:t>
            </a:r>
            <a:r>
              <a:rPr lang="en-US" sz="1400" i="1" dirty="0" smtClean="0"/>
              <a:t>GHG Platform India</a:t>
            </a:r>
          </a:p>
        </p:txBody>
      </p:sp>
    </p:spTree>
    <p:extLst>
      <p:ext uri="{BB962C8B-B14F-4D97-AF65-F5344CB8AC3E}">
        <p14:creationId xmlns:p14="http://schemas.microsoft.com/office/powerpoint/2010/main" val="3851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-world-map-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38552" r="17671" b="19106"/>
          <a:stretch/>
        </p:blipFill>
        <p:spPr>
          <a:xfrm>
            <a:off x="0" y="-60452"/>
            <a:ext cx="12192000" cy="672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45599" y="454981"/>
            <a:ext cx="625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9FC3"/>
                </a:solidFill>
                <a:latin typeface="Gill Sans" panose="020B0602020204020204"/>
              </a:rPr>
              <a:t>Mitigation Opportunities for Emission Reduction </a:t>
            </a:r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77039" y="9500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7987951"/>
              </p:ext>
            </p:extLst>
          </p:nvPr>
        </p:nvGraphicFramePr>
        <p:xfrm>
          <a:off x="2656969" y="846535"/>
          <a:ext cx="7120823" cy="511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481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-world-map-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38552" r="17671" b="19106"/>
          <a:stretch/>
        </p:blipFill>
        <p:spPr>
          <a:xfrm>
            <a:off x="0" y="-60452"/>
            <a:ext cx="12192000" cy="672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45599" y="454981"/>
            <a:ext cx="625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9FC3"/>
                </a:solidFill>
                <a:latin typeface="Gill Sans" panose="020B0602020204020204"/>
              </a:rPr>
              <a:t>Mitigation Opportunities for Emission Reduction </a:t>
            </a:r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77039" y="42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16264889"/>
              </p:ext>
            </p:extLst>
          </p:nvPr>
        </p:nvGraphicFramePr>
        <p:xfrm>
          <a:off x="2838412" y="665128"/>
          <a:ext cx="7524032" cy="583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66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-world-map-1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34" t="38552" r="17671" b="19106"/>
          <a:stretch/>
        </p:blipFill>
        <p:spPr>
          <a:xfrm>
            <a:off x="0" y="-60452"/>
            <a:ext cx="12192000" cy="67223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5074527" y="2927306"/>
            <a:ext cx="20429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B9FC3"/>
                </a:solidFill>
                <a:latin typeface="Gill Sans" panose="020B0602020204020204"/>
              </a:rPr>
              <a:t>Thank you!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781400D-8E14-48F5-8FAF-1B32B76AB129}"/>
              </a:ext>
            </a:extLst>
          </p:cNvPr>
          <p:cNvSpPr txBox="1"/>
          <p:nvPr/>
        </p:nvSpPr>
        <p:spPr>
          <a:xfrm>
            <a:off x="977039" y="42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670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540" y="640946"/>
            <a:ext cx="313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Sans" pitchFamily="2" charset="0"/>
              </a:rPr>
              <a:t>Genesis of the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540" y="1290917"/>
            <a:ext cx="10653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The formation of the GHG Platform India was a culmination of a process that began with preliminary discussions amongst some partner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organisations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 at the sidelines of the Lima Conference of Parties (COP) of the UNFCCC in December 2014.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It was in Peru, that the findings from a similar Platform in Brazil, the System for Estimation of Emissions of GHG (SEEG), was presented at a side event.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Following on, and to explore the merits of establishing a similar Platform in India, a one-day technical workshop was held in New Delhi in April 2015 that included participation of four Brazilian experts involved with the inception of SEEG.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 In order to support the process in India, the SEEG Platform also agreed to share their methodologies and templates and provide technical assistance to the project partners. </a:t>
            </a:r>
          </a:p>
        </p:txBody>
      </p:sp>
      <p:pic>
        <p:nvPicPr>
          <p:cNvPr id="4" name="Picture 3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539" y="640943"/>
            <a:ext cx="3427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Sans" pitchFamily="2" charset="0"/>
              </a:rPr>
              <a:t>Rationale for the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539" y="1290909"/>
            <a:ext cx="10653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Starting point to track 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Understanding development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To identify opportunities for establishing climate goals and showcase India's actions on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To address gaps in GHG data availability at the national and state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To enhance accessibility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To help inform policy dialogue and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ill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</a:rPr>
              <a:t>Need of a database that can be accessed by all</a:t>
            </a:r>
          </a:p>
        </p:txBody>
      </p:sp>
      <p:pic>
        <p:nvPicPr>
          <p:cNvPr id="4" name="Picture 3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589" y="454981"/>
            <a:ext cx="4542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 Sans" panose="020B0602020204020204"/>
              </a:rPr>
              <a:t>What are we trying to accomplish?</a:t>
            </a:r>
          </a:p>
        </p:txBody>
      </p:sp>
      <p:sp>
        <p:nvSpPr>
          <p:cNvPr id="7" name="Freeform 3"/>
          <p:cNvSpPr>
            <a:spLocks noChangeAspect="1"/>
          </p:cNvSpPr>
          <p:nvPr/>
        </p:nvSpPr>
        <p:spPr>
          <a:xfrm>
            <a:off x="1278528" y="2593563"/>
            <a:ext cx="1808777" cy="1571789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panose="020B0602020204020204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panose="020B0602020204020204"/>
              </a:rPr>
              <a:t>Accuracy</a:t>
            </a:r>
          </a:p>
        </p:txBody>
      </p:sp>
      <p:sp>
        <p:nvSpPr>
          <p:cNvPr id="8" name="Freeform 4"/>
          <p:cNvSpPr>
            <a:spLocks noChangeAspect="1"/>
          </p:cNvSpPr>
          <p:nvPr/>
        </p:nvSpPr>
        <p:spPr>
          <a:xfrm>
            <a:off x="3041258" y="3379442"/>
            <a:ext cx="1808777" cy="1571789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chemeClr val="bg1"/>
                </a:solidFill>
                <a:latin typeface="Gill Sans" panose="020B0602020204020204"/>
              </a:rPr>
              <a:t>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 panose="020B060202020402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panose="020B0602020204020204"/>
              </a:rPr>
              <a:t>Transparency</a:t>
            </a:r>
          </a:p>
        </p:txBody>
      </p:sp>
      <p:sp>
        <p:nvSpPr>
          <p:cNvPr id="9" name="Freeform 5"/>
          <p:cNvSpPr>
            <a:spLocks noChangeAspect="1"/>
          </p:cNvSpPr>
          <p:nvPr/>
        </p:nvSpPr>
        <p:spPr>
          <a:xfrm>
            <a:off x="4830498" y="2593562"/>
            <a:ext cx="1808777" cy="1571789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schemeClr val="bg1"/>
                </a:solidFill>
              </a:rPr>
              <a:t>C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Gill Sans" panose="020B0602020204020204"/>
              </a:rPr>
              <a:t>Consistency</a:t>
            </a:r>
          </a:p>
        </p:txBody>
      </p:sp>
      <p:sp>
        <p:nvSpPr>
          <p:cNvPr id="10" name="Freeform 6"/>
          <p:cNvSpPr>
            <a:spLocks noChangeAspect="1"/>
          </p:cNvSpPr>
          <p:nvPr/>
        </p:nvSpPr>
        <p:spPr>
          <a:xfrm>
            <a:off x="6593217" y="3379446"/>
            <a:ext cx="1860379" cy="1616629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panose="020B0602020204020204"/>
              </a:rPr>
              <a:t>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Gill Sans" panose="020B0602020204020204"/>
              </a:rPr>
              <a:t>Completeness</a:t>
            </a:r>
          </a:p>
        </p:txBody>
      </p:sp>
      <p:sp>
        <p:nvSpPr>
          <p:cNvPr id="11" name="Freeform 7"/>
          <p:cNvSpPr>
            <a:spLocks noChangeAspect="1"/>
          </p:cNvSpPr>
          <p:nvPr/>
        </p:nvSpPr>
        <p:spPr>
          <a:xfrm>
            <a:off x="8382472" y="2593561"/>
            <a:ext cx="1808777" cy="1571789"/>
          </a:xfrm>
          <a:custGeom>
            <a:avLst/>
            <a:gdLst>
              <a:gd name="connsiteX0" fmla="*/ 1552073 w 6244389"/>
              <a:gd name="connsiteY0" fmla="*/ 0 h 5426243"/>
              <a:gd name="connsiteX1" fmla="*/ 4704347 w 6244389"/>
              <a:gd name="connsiteY1" fmla="*/ 12032 h 5426243"/>
              <a:gd name="connsiteX2" fmla="*/ 6244389 w 6244389"/>
              <a:gd name="connsiteY2" fmla="*/ 2755232 h 5426243"/>
              <a:gd name="connsiteX3" fmla="*/ 4704347 w 6244389"/>
              <a:gd name="connsiteY3" fmla="*/ 5414211 h 5426243"/>
              <a:gd name="connsiteX4" fmla="*/ 1564105 w 6244389"/>
              <a:gd name="connsiteY4" fmla="*/ 5426243 h 5426243"/>
              <a:gd name="connsiteX5" fmla="*/ 0 w 6244389"/>
              <a:gd name="connsiteY5" fmla="*/ 2731169 h 5426243"/>
              <a:gd name="connsiteX6" fmla="*/ 1552073 w 6244389"/>
              <a:gd name="connsiteY6" fmla="*/ 0 h 542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4389" h="5426243">
                <a:moveTo>
                  <a:pt x="1552073" y="0"/>
                </a:moveTo>
                <a:lnTo>
                  <a:pt x="4704347" y="12032"/>
                </a:lnTo>
                <a:lnTo>
                  <a:pt x="6244389" y="2755232"/>
                </a:lnTo>
                <a:lnTo>
                  <a:pt x="4704347" y="5414211"/>
                </a:lnTo>
                <a:lnTo>
                  <a:pt x="1564105" y="5426243"/>
                </a:lnTo>
                <a:lnTo>
                  <a:pt x="0" y="2731169"/>
                </a:lnTo>
                <a:lnTo>
                  <a:pt x="1552073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 panose="020B0602020204020204"/>
              </a:rPr>
              <a:t>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chemeClr val="bg1"/>
                </a:solidFill>
                <a:latin typeface="Gill Sans" panose="020B0602020204020204"/>
              </a:rPr>
              <a:t>Relevance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191871" y="2010261"/>
            <a:ext cx="0" cy="516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81151" y="1178833"/>
            <a:ext cx="2507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Quantification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/>
              </a:rPr>
              <a:t>n is neither over nor under actual emissions. Uncertainties are removed as far as practicable.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Gill Sans" panose="020B060202020402020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711461" y="2023513"/>
            <a:ext cx="0" cy="516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01970" y="1205321"/>
            <a:ext cx="24951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Consistent methodologies allows meaningful comparison of emissions over time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. 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9257559" y="1917497"/>
            <a:ext cx="0" cy="516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15537" y="1178833"/>
            <a:ext cx="269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Ensuring GHG emission estimates reflects the actual GHG emissions of national and/or state boundary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901009" y="4991964"/>
            <a:ext cx="0" cy="516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58989" y="5532881"/>
            <a:ext cx="269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/>
              </a:rPr>
              <a:t>Disclosure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 of all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 assumptions and clarity on methodologies and data sources used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Gill Sans" panose="020B0602020204020204"/>
              </a:rPr>
              <a:t>.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511175" y="5058223"/>
            <a:ext cx="0" cy="5164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69154" y="5572636"/>
            <a:ext cx="2691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panose="020B0602020204020204"/>
              </a:rPr>
              <a:t>Account for and report on all GHG emissions within boundary. Justify any specific exclusions.</a:t>
            </a:r>
          </a:p>
        </p:txBody>
      </p:sp>
      <p:pic>
        <p:nvPicPr>
          <p:cNvPr id="23" name="Picture 22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8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6" grpId="0"/>
      <p:bldP spid="18" grpId="0"/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8045" y="2954296"/>
            <a:ext cx="3539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B9FC3"/>
                </a:solidFill>
                <a:latin typeface="Gill Sans" panose="020B0602020204020204"/>
              </a:rPr>
              <a:t>www.ghgplatform-india.org</a:t>
            </a:r>
            <a:endParaRPr lang="en-US" sz="2400" dirty="0">
              <a:solidFill>
                <a:srgbClr val="0B9FC3"/>
              </a:solidFill>
              <a:latin typeface="Gill Sans" panose="020B0602020204020204"/>
            </a:endParaRPr>
          </a:p>
        </p:txBody>
      </p:sp>
      <p:pic>
        <p:nvPicPr>
          <p:cNvPr id="23" name="Picture 22" descr="Vasudha Logo Final-1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539" y="640943"/>
            <a:ext cx="260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Sans" pitchFamily="2" charset="0"/>
              </a:rPr>
              <a:t>About the Platform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62132552"/>
              </p:ext>
            </p:extLst>
          </p:nvPr>
        </p:nvGraphicFramePr>
        <p:xfrm>
          <a:off x="2146280" y="978947"/>
          <a:ext cx="7899440" cy="490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59" y="3033764"/>
            <a:ext cx="1351882" cy="790472"/>
          </a:xfrm>
          <a:prstGeom prst="rect">
            <a:avLst/>
          </a:prstGeom>
        </p:spPr>
      </p:pic>
      <p:pic>
        <p:nvPicPr>
          <p:cNvPr id="5" name="Picture 4" descr="Vasudha Logo Final-1 (1)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54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539" y="640943"/>
            <a:ext cx="373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B9FC3"/>
                </a:solidFill>
                <a:latin typeface="GillSans" pitchFamily="2" charset="0"/>
              </a:rPr>
              <a:t>Key Outputs of the Platform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92797" y="1242608"/>
            <a:ext cx="8006407" cy="4968217"/>
            <a:chOff x="2016005" y="1296361"/>
            <a:chExt cx="8006407" cy="4968217"/>
          </a:xfrm>
        </p:grpSpPr>
        <p:sp>
          <p:nvSpPr>
            <p:cNvPr id="6" name="TextBox 5"/>
            <p:cNvSpPr txBox="1"/>
            <p:nvPr/>
          </p:nvSpPr>
          <p:spPr>
            <a:xfrm>
              <a:off x="2016005" y="1296361"/>
              <a:ext cx="800640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  <a:cs typeface="Gill Sans" panose="020B0502020104090203" pitchFamily="34" charset="0"/>
                </a:rPr>
                <a:t>Annual </a:t>
              </a:r>
              <a:r>
                <a:rPr lang="en-I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  <a:cs typeface="Gill Sans" panose="020B0502020104090203" pitchFamily="34" charset="0"/>
                </a:rPr>
                <a:t>estimates of green house gases at national </a:t>
              </a:r>
              <a:r>
                <a:rPr lang="en-IN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  <a:cs typeface="Gill Sans" panose="020B0502020104090203" pitchFamily="34" charset="0"/>
                </a:rPr>
                <a:t>and state level </a:t>
              </a:r>
              <a:r>
                <a:rPr lang="en-I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  <a:cs typeface="Gill Sans" panose="020B0502020104090203" pitchFamily="34" charset="0"/>
                </a:rPr>
                <a:t>for India</a:t>
              </a:r>
            </a:p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  <a:cs typeface="Gill Sans" panose="020B0502020104090203" pitchFamily="34" charset="0"/>
              </a:endParaRPr>
            </a:p>
            <a:p>
              <a:pPr algn="ctr"/>
              <a:endPara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GillSans" pitchFamily="2" charset="0"/>
                <a:cs typeface="Gill Sans" panose="020B0502020104090203" pitchFamily="34" charset="0"/>
              </a:endParaRPr>
            </a:p>
            <a:p>
              <a:pPr algn="ctr"/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  <a:cs typeface="Gill Sans" panose="020B0502020104090203" pitchFamily="34" charset="0"/>
                </a:rPr>
                <a:t>to </a:t>
              </a:r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3176610" y="1882305"/>
              <a:ext cx="1906292" cy="6553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dirty="0" smtClean="0">
                  <a:latin typeface="GillSans" pitchFamily="2" charset="0"/>
                  <a:cs typeface="Gill Sans" panose="020B0502020104090203" pitchFamily="34" charset="0"/>
                </a:rPr>
                <a:t>2005</a:t>
              </a:r>
              <a:endParaRPr lang="en-IN" sz="2800" dirty="0">
                <a:latin typeface="GillSans" pitchFamily="2" charset="0"/>
                <a:cs typeface="Gill Sans" panose="020B0502020104090203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6998926" y="1882305"/>
              <a:ext cx="1906292" cy="6553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800" b="1" smtClean="0">
                  <a:latin typeface="GillSans" pitchFamily="2" charset="0"/>
                  <a:cs typeface="Gill Sans" panose="020B0502020104090203" pitchFamily="34" charset="0"/>
                </a:rPr>
                <a:t>2013</a:t>
              </a:r>
              <a:endParaRPr lang="en-IN" sz="2800" b="1" dirty="0">
                <a:latin typeface="GillSans" pitchFamily="2" charset="0"/>
                <a:cs typeface="Gill Sans" panose="020B050202010409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2625" y="2885113"/>
              <a:ext cx="3053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Sans" pitchFamily="2" charset="0"/>
                </a:rPr>
                <a:t>From the following sectors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17" b="99595" l="1186" r="899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362" y="3323191"/>
              <a:ext cx="3732473" cy="2941387"/>
            </a:xfrm>
            <a:prstGeom prst="rect">
              <a:avLst/>
            </a:prstGeom>
          </p:spPr>
        </p:pic>
      </p:grpSp>
      <p:pic>
        <p:nvPicPr>
          <p:cNvPr id="11" name="Picture 10" descr="Vasudha Logo Final-1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4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asudha Logo Final-1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D3D407-CAA2-4AC8-8250-3965DBA08AED}"/>
              </a:ext>
            </a:extLst>
          </p:cNvPr>
          <p:cNvSpPr txBox="1"/>
          <p:nvPr/>
        </p:nvSpPr>
        <p:spPr>
          <a:xfrm>
            <a:off x="481019" y="5902045"/>
            <a:ext cx="3121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latin typeface="Gill Sans" panose="020B0602020204020204"/>
              </a:rPr>
              <a:t>All emissions in Million tCO</a:t>
            </a:r>
            <a:r>
              <a:rPr lang="en-IN" sz="1400" baseline="-25000" dirty="0">
                <a:latin typeface="Gill Sans" panose="020B0602020204020204"/>
              </a:rPr>
              <a:t>2</a:t>
            </a:r>
            <a:r>
              <a:rPr lang="en-IN" sz="1400" dirty="0">
                <a:latin typeface="Gill Sans" panose="020B0602020204020204"/>
              </a:rPr>
              <a:t>e</a:t>
            </a:r>
            <a:endParaRPr lang="en-US" sz="1400" dirty="0">
              <a:latin typeface="Gill Sans" panose="020B0602020204020204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532186"/>
              </p:ext>
            </p:extLst>
          </p:nvPr>
        </p:nvGraphicFramePr>
        <p:xfrm>
          <a:off x="0" y="298784"/>
          <a:ext cx="12192000" cy="5788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600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34DBE1-6F20-4EC2-BB1E-DEDAAECB2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" r="11780"/>
          <a:stretch/>
        </p:blipFill>
        <p:spPr>
          <a:xfrm>
            <a:off x="5613678" y="651052"/>
            <a:ext cx="7049945" cy="5786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2630D2-63FC-473A-B7F8-794FE7127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r="17886"/>
          <a:stretch/>
        </p:blipFill>
        <p:spPr>
          <a:xfrm>
            <a:off x="11" y="504212"/>
            <a:ext cx="6449623" cy="574143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3697" y="3730097"/>
            <a:ext cx="1951029" cy="2115299"/>
            <a:chOff x="1281224" y="3940341"/>
            <a:chExt cx="1877666" cy="1849088"/>
          </a:xfrm>
        </p:grpSpPr>
        <p:pic>
          <p:nvPicPr>
            <p:cNvPr id="6" name="Picture 5" descr="Layer Properties">
              <a:extLst>
                <a:ext uri="{FF2B5EF4-FFF2-40B4-BE49-F238E27FC236}">
                  <a16:creationId xmlns:a16="http://schemas.microsoft.com/office/drawing/2014/main" xmlns="" id="{2A3600A1-E90F-4B54-85EF-72F15150C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6" t="39747" r="46552" b="57717"/>
            <a:stretch/>
          </p:blipFill>
          <p:spPr>
            <a:xfrm rot="16200000">
              <a:off x="744280" y="5124893"/>
              <a:ext cx="1201480" cy="1275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FB905F3-6D68-4C1C-BB22-48918A348746}"/>
                </a:ext>
              </a:extLst>
            </p:cNvPr>
            <p:cNvSpPr txBox="1"/>
            <p:nvPr/>
          </p:nvSpPr>
          <p:spPr>
            <a:xfrm>
              <a:off x="1408816" y="3940341"/>
              <a:ext cx="1750074" cy="403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/>
                <a:t>Emissions </a:t>
              </a:r>
              <a:endParaRPr lang="en-IN" sz="1200" dirty="0" smtClean="0"/>
            </a:p>
            <a:p>
              <a:r>
                <a:rPr lang="en-IN" sz="1200" dirty="0" smtClean="0"/>
                <a:t>(Million tCO2e</a:t>
              </a:r>
              <a:r>
                <a:rPr lang="en-IN" sz="1200" dirty="0"/>
                <a:t>- AR2 GWP)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FB21053-C10F-4225-8F81-E18FA363A69C}"/>
                </a:ext>
              </a:extLst>
            </p:cNvPr>
            <p:cNvSpPr txBox="1"/>
            <p:nvPr/>
          </p:nvSpPr>
          <p:spPr>
            <a:xfrm>
              <a:off x="1408816" y="4522225"/>
              <a:ext cx="590425" cy="24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200.97</a:t>
              </a:r>
              <a:endParaRPr lang="en-IN" sz="1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5B17105-0C0F-4547-944A-B0381E3F570A}"/>
                </a:ext>
              </a:extLst>
            </p:cNvPr>
            <p:cNvSpPr txBox="1"/>
            <p:nvPr/>
          </p:nvSpPr>
          <p:spPr>
            <a:xfrm>
              <a:off x="1440447" y="5504220"/>
              <a:ext cx="560704" cy="242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/>
                <a:t>-</a:t>
              </a:r>
              <a:r>
                <a:rPr lang="en-IN" sz="1200" dirty="0" smtClean="0"/>
                <a:t>12.68</a:t>
              </a:r>
              <a:endParaRPr lang="en-IN" sz="1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002924" y="2384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2439" y="3896788"/>
            <a:ext cx="1934356" cy="2064684"/>
            <a:chOff x="1281224" y="3982871"/>
            <a:chExt cx="2129423" cy="18065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E925B7A-1FE1-41CA-A923-3F9CF63839E3}"/>
                </a:ext>
              </a:extLst>
            </p:cNvPr>
            <p:cNvSpPr txBox="1"/>
            <p:nvPr/>
          </p:nvSpPr>
          <p:spPr>
            <a:xfrm>
              <a:off x="1408816" y="3982871"/>
              <a:ext cx="2001831" cy="403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Emissions</a:t>
              </a:r>
            </a:p>
            <a:p>
              <a:r>
                <a:rPr lang="en-IN" sz="1200" dirty="0" smtClean="0"/>
                <a:t>(Million tCO2e</a:t>
              </a:r>
              <a:r>
                <a:rPr lang="en-IN" sz="1200" dirty="0"/>
                <a:t>- AR2 GWP) </a:t>
              </a:r>
            </a:p>
          </p:txBody>
        </p:sp>
        <p:pic>
          <p:nvPicPr>
            <p:cNvPr id="15" name="Picture 14" descr="Layer Properties">
              <a:extLst>
                <a:ext uri="{FF2B5EF4-FFF2-40B4-BE49-F238E27FC236}">
                  <a16:creationId xmlns:a16="http://schemas.microsoft.com/office/drawing/2014/main" xmlns="" id="{BD09AF5D-927D-44D4-B6A7-3D5C9AC13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96" t="39747" r="46552" b="57717"/>
            <a:stretch/>
          </p:blipFill>
          <p:spPr>
            <a:xfrm rot="16200000">
              <a:off x="744280" y="5124893"/>
              <a:ext cx="1201480" cy="1275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2A578EC-7E00-4FE3-9481-AEBA9BE3150E}"/>
                </a:ext>
              </a:extLst>
            </p:cNvPr>
            <p:cNvSpPr txBox="1"/>
            <p:nvPr/>
          </p:nvSpPr>
          <p:spPr>
            <a:xfrm>
              <a:off x="1408816" y="4522225"/>
              <a:ext cx="675361" cy="242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 smtClean="0"/>
                <a:t>271.67</a:t>
              </a:r>
              <a:endParaRPr lang="en-IN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6D7858C-4ECC-41E4-8343-17B06F4F70C6}"/>
                </a:ext>
              </a:extLst>
            </p:cNvPr>
            <p:cNvSpPr txBox="1"/>
            <p:nvPr/>
          </p:nvSpPr>
          <p:spPr>
            <a:xfrm>
              <a:off x="1408816" y="5533552"/>
              <a:ext cx="641363" cy="242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dirty="0"/>
                <a:t>-</a:t>
              </a:r>
              <a:r>
                <a:rPr lang="en-IN" sz="1200" dirty="0" smtClean="0"/>
                <a:t>12.63</a:t>
              </a:r>
              <a:endParaRPr lang="en-IN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0715" y="15127"/>
            <a:ext cx="580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India’s Emission Profile in 2005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96794" y="31464"/>
            <a:ext cx="527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India’s Emission Profile in 2013</a:t>
            </a:r>
            <a:endParaRPr lang="en-US" b="1" dirty="0"/>
          </a:p>
        </p:txBody>
      </p:sp>
      <p:pic>
        <p:nvPicPr>
          <p:cNvPr id="21" name="Picture 20" descr="Vasudha Logo Final-1 (1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437" y="0"/>
            <a:ext cx="1489563" cy="13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1045</Words>
  <Application>Microsoft Macintosh PowerPoint</Application>
  <PresentationFormat>Custom</PresentationFormat>
  <Paragraphs>153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Vasudha</dc:creator>
  <cp:lastModifiedBy>Srinivas Krishnaswamy</cp:lastModifiedBy>
  <cp:revision>99</cp:revision>
  <dcterms:created xsi:type="dcterms:W3CDTF">2017-02-03T06:58:40Z</dcterms:created>
  <dcterms:modified xsi:type="dcterms:W3CDTF">2017-10-11T16:52:17Z</dcterms:modified>
</cp:coreProperties>
</file>